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85" r:id="rId3"/>
    <p:sldId id="286" r:id="rId4"/>
    <p:sldId id="257" r:id="rId5"/>
    <p:sldId id="258" r:id="rId6"/>
    <p:sldId id="275" r:id="rId7"/>
    <p:sldId id="259" r:id="rId8"/>
    <p:sldId id="271" r:id="rId9"/>
    <p:sldId id="260" r:id="rId10"/>
    <p:sldId id="287" r:id="rId11"/>
    <p:sldId id="272" r:id="rId12"/>
    <p:sldId id="273" r:id="rId13"/>
    <p:sldId id="268" r:id="rId14"/>
    <p:sldId id="279" r:id="rId15"/>
    <p:sldId id="289" r:id="rId16"/>
    <p:sldId id="265" r:id="rId17"/>
    <p:sldId id="288" r:id="rId18"/>
    <p:sldId id="291" r:id="rId19"/>
    <p:sldId id="293" r:id="rId20"/>
    <p:sldId id="292" r:id="rId21"/>
    <p:sldId id="281" r:id="rId22"/>
    <p:sldId id="261" r:id="rId23"/>
    <p:sldId id="282" r:id="rId24"/>
    <p:sldId id="262" r:id="rId25"/>
    <p:sldId id="283" r:id="rId26"/>
    <p:sldId id="284" r:id="rId27"/>
    <p:sldId id="274" r:id="rId28"/>
    <p:sldId id="280" r:id="rId29"/>
    <p:sldId id="278" r:id="rId30"/>
    <p:sldId id="263" r:id="rId31"/>
    <p:sldId id="276" r:id="rId32"/>
    <p:sldId id="277" r:id="rId33"/>
    <p:sldId id="264" r:id="rId34"/>
    <p:sldId id="266" r:id="rId35"/>
    <p:sldId id="267" r:id="rId36"/>
    <p:sldId id="290" r:id="rId3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64" autoAdjust="0"/>
  </p:normalViewPr>
  <p:slideViewPr>
    <p:cSldViewPr>
      <p:cViewPr>
        <p:scale>
          <a:sx n="100" d="100"/>
          <a:sy n="100" d="100"/>
        </p:scale>
        <p:origin x="858" y="4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BC8DD44E-9B35-4D43-BF38-C0B779CC09A3}" type="datetimeFigureOut">
              <a:rPr lang="en-GB" smtClean="0"/>
              <a:t>17/06/2020</a:t>
            </a:fld>
            <a:endParaRPr lang="en-GB"/>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9C62224-D2FC-47A0-A3CD-6E5BFB19E215}" type="slidenum">
              <a:rPr lang="en-GB" smtClean="0"/>
              <a:t>‹#›</a:t>
            </a:fld>
            <a:endParaRPr lang="en-GB"/>
          </a:p>
        </p:txBody>
      </p:sp>
    </p:spTree>
    <p:extLst>
      <p:ext uri="{BB962C8B-B14F-4D97-AF65-F5344CB8AC3E}">
        <p14:creationId xmlns:p14="http://schemas.microsoft.com/office/powerpoint/2010/main" val="278079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Okay Hello everybody and welcome to my presentation.</a:t>
            </a:r>
          </a:p>
          <a:p>
            <a:r>
              <a:rPr lang="en-GB" dirty="0"/>
              <a:t>Let me start by saying two sentences about myself and my background. So I study cognitive science in Osnabrück and in my master I put a focus on neuroscience as well as computer vision and machine learning. And yeah </a:t>
            </a:r>
            <a:r>
              <a:rPr lang="en-GB" dirty="0" err="1"/>
              <a:t>thats</a:t>
            </a:r>
            <a:r>
              <a:rPr lang="en-GB" dirty="0"/>
              <a:t> why I joined the project about Information integration in the brain under anaesthesia.</a:t>
            </a:r>
          </a:p>
          <a:p>
            <a:endParaRPr lang="en-GB" dirty="0"/>
          </a:p>
          <a:p>
            <a:r>
              <a:rPr lang="en-GB" dirty="0"/>
              <a:t>I focus on the methodological aspect and want to find out how autoencoders cluster tracking and optical flow can be used to detect and classify temporospatial patterns in neural recordings.</a:t>
            </a:r>
          </a:p>
        </p:txBody>
      </p:sp>
      <p:sp>
        <p:nvSpPr>
          <p:cNvPr id="4" name="Slide Number Placeholder 3"/>
          <p:cNvSpPr>
            <a:spLocks noGrp="1"/>
          </p:cNvSpPr>
          <p:nvPr>
            <p:ph type="sldNum" sz="quarter" idx="5"/>
          </p:nvPr>
        </p:nvSpPr>
        <p:spPr/>
        <p:txBody>
          <a:bodyPr/>
          <a:lstStyle/>
          <a:p>
            <a:fld id="{99C62224-D2FC-47A0-A3CD-6E5BFB19E215}" type="slidenum">
              <a:rPr lang="en-GB" smtClean="0"/>
              <a:t>1</a:t>
            </a:fld>
            <a:endParaRPr lang="en-GB"/>
          </a:p>
        </p:txBody>
      </p:sp>
    </p:spTree>
    <p:extLst>
      <p:ext uri="{BB962C8B-B14F-4D97-AF65-F5344CB8AC3E}">
        <p14:creationId xmlns:p14="http://schemas.microsoft.com/office/powerpoint/2010/main" val="265088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36</a:t>
            </a:fld>
            <a:endParaRPr lang="en-GB"/>
          </a:p>
        </p:txBody>
      </p:sp>
    </p:spTree>
    <p:extLst>
      <p:ext uri="{BB962C8B-B14F-4D97-AF65-F5344CB8AC3E}">
        <p14:creationId xmlns:p14="http://schemas.microsoft.com/office/powerpoint/2010/main" val="2157959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spc="1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0" dirty="0">
                <a:latin typeface="Arial"/>
                <a:cs typeface="Arial"/>
              </a:rPr>
              <a:t>So let me start by motivating these questions a little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0" dirty="0">
                <a:latin typeface="Arial"/>
                <a:cs typeface="Arial"/>
              </a:rPr>
              <a:t>------------------</a:t>
            </a:r>
          </a:p>
          <a:p>
            <a:r>
              <a:rPr lang="en-GB" dirty="0"/>
              <a:t>Ever since neuroimaging techniques have been used, we found out a lot about the functional division of the brain. We know that there are distinct regions that are necessary to accomplish certain tasks, process features of the perceptual input, direct actions or ensure that memories are formed. From this point of view it looks a lot like the brain is functionally segregated.</a:t>
            </a:r>
          </a:p>
          <a:p>
            <a:endParaRPr lang="en-GB" dirty="0"/>
          </a:p>
          <a:p>
            <a:r>
              <a:rPr lang="en-GB" dirty="0"/>
              <a:t>However on the other side it is known that the brain is a highly recurrent network. This can be quantified e.g. by electrophysiological recordings or retrograde tracer studies. Here I reported a connectivity matrix for the mouse brain and as you can see it</a:t>
            </a:r>
            <a:r>
              <a:rPr lang="en-US" dirty="0"/>
              <a:t>’s a very dense one. Projections especially to far away regions are weaker but exist between almost all of them.</a:t>
            </a:r>
            <a:endParaRPr lang="en-GB" dirty="0"/>
          </a:p>
          <a:p>
            <a:endParaRPr lang="en-GB" dirty="0"/>
          </a:p>
          <a:p>
            <a:r>
              <a:rPr lang="en-GB" dirty="0"/>
              <a:t>So taken together this throws up the question how information is spatially integrated!</a:t>
            </a:r>
          </a:p>
          <a:p>
            <a:endParaRPr lang="en-GB" dirty="0"/>
          </a:p>
          <a:p>
            <a:r>
              <a:rPr lang="en-US" dirty="0"/>
              <a:t>----------------------------------------------------------------</a:t>
            </a:r>
          </a:p>
          <a:p>
            <a:r>
              <a:rPr lang="en-US" dirty="0"/>
              <a:t>Besides the structural connectivity we can also consider the results of functional connectivity studies. A well known example is the default mode network which relates to a group of brain regions who’s activity correlates at wakeful rest e.g. using fMRI. In other words one investigates the temporal dynamics of information processing.</a:t>
            </a:r>
          </a:p>
          <a:p>
            <a:r>
              <a:rPr lang="en-GB" dirty="0"/>
              <a:t>The fact that a default mode network exists is astonishing, however, by simply computing correlation strength one looses a lot of information about how the information spreads in cortex.</a:t>
            </a:r>
          </a:p>
          <a:p>
            <a:endParaRPr lang="en-GB" dirty="0"/>
          </a:p>
          <a:p>
            <a:r>
              <a:rPr lang="en-GB" dirty="0"/>
              <a:t>So one can ask how the temporal dynamics can be captures more adequately?</a:t>
            </a:r>
          </a:p>
          <a:p>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mentioned that the default mode network relates to wakeful rest, however one may speculate that there are different modes of information integration at different levels of alertness. At slow wave sleep other patterns might occur that potentially relate to processes of memory consolidation. So it’s important to ask: What are the modes of information integration? How can state transitions be investigated in space and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questions are also important because they relate to the big topic of consciousness.</a:t>
            </a:r>
          </a:p>
          <a:p>
            <a:r>
              <a:rPr lang="en-GB" dirty="0"/>
              <a:t>--------------------</a:t>
            </a:r>
          </a:p>
          <a:p>
            <a:endParaRPr lang="en-GB" dirty="0"/>
          </a:p>
          <a:p>
            <a:r>
              <a:rPr lang="en-GB" dirty="0"/>
              <a:t>To answer these questions we need new means to analyse temporospatial patterns.</a:t>
            </a:r>
          </a:p>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4</a:t>
            </a:fld>
            <a:endParaRPr lang="en-GB"/>
          </a:p>
        </p:txBody>
      </p:sp>
    </p:spTree>
    <p:extLst>
      <p:ext uri="{BB962C8B-B14F-4D97-AF65-F5344CB8AC3E}">
        <p14:creationId xmlns:p14="http://schemas.microsoft.com/office/powerpoint/2010/main" val="177741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I think it’s now pretty clear why temporospatial patterns are important. </a:t>
            </a:r>
          </a:p>
          <a:p>
            <a:endParaRPr lang="en-US" dirty="0"/>
          </a:p>
          <a:p>
            <a:r>
              <a:rPr lang="en-US" dirty="0"/>
              <a:t>The big question is now: </a:t>
            </a:r>
          </a:p>
          <a:p>
            <a:r>
              <a:rPr lang="en-US" dirty="0"/>
              <a:t>- How can they be measured in neuroimaging data?</a:t>
            </a:r>
          </a:p>
          <a:p>
            <a:pPr marL="171450" indent="-171450">
              <a:buFontTx/>
              <a:buChar char="-"/>
            </a:pPr>
            <a:r>
              <a:rPr lang="en-US" dirty="0"/>
              <a:t>If there are different modes of information integration one would expect different patterns at different stages of alertness. </a:t>
            </a:r>
          </a:p>
          <a:p>
            <a:pPr marL="0" indent="0">
              <a:buFontTx/>
              <a:buNone/>
            </a:pPr>
            <a:r>
              <a:rPr lang="en-US" dirty="0">
                <a:sym typeface="Wingdings" panose="05000000000000000000" pitchFamily="2" charset="2"/>
              </a:rPr>
              <a:t> </a:t>
            </a:r>
            <a:r>
              <a:rPr lang="en-US" dirty="0"/>
              <a:t>So we can ask: Are there specific patterns that correlate with stages of alertness? What do temporospatial patterns reveal about the dynamics of information integration at different levels of anesthesia.</a:t>
            </a:r>
          </a:p>
          <a:p>
            <a:endParaRPr lang="en-US" dirty="0"/>
          </a:p>
        </p:txBody>
      </p:sp>
      <p:sp>
        <p:nvSpPr>
          <p:cNvPr id="4" name="Slide Number Placeholder 3"/>
          <p:cNvSpPr>
            <a:spLocks noGrp="1"/>
          </p:cNvSpPr>
          <p:nvPr>
            <p:ph type="sldNum" sz="quarter" idx="5"/>
          </p:nvPr>
        </p:nvSpPr>
        <p:spPr/>
        <p:txBody>
          <a:bodyPr/>
          <a:lstStyle/>
          <a:p>
            <a:fld id="{99C62224-D2FC-47A0-A3CD-6E5BFB19E215}" type="slidenum">
              <a:rPr lang="en-GB" smtClean="0"/>
              <a:t>5</a:t>
            </a:fld>
            <a:endParaRPr lang="en-GB"/>
          </a:p>
        </p:txBody>
      </p:sp>
    </p:spTree>
    <p:extLst>
      <p:ext uri="{BB962C8B-B14F-4D97-AF65-F5344CB8AC3E}">
        <p14:creationId xmlns:p14="http://schemas.microsoft.com/office/powerpoint/2010/main" val="979942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“temporospatial pattern” is a very broad one – which is good – but I think it’s important to clarify what falls under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the term Townsend and gong mention that: </a:t>
            </a:r>
            <a:r>
              <a:rPr lang="en-GB" sz="1200" spc="-5" dirty="0">
                <a:solidFill>
                  <a:srgbClr val="1F1F1F"/>
                </a:solidFill>
                <a:latin typeface="Arial"/>
                <a:cs typeface="Arial"/>
              </a:rPr>
              <a:t>“population-level brain </a:t>
            </a:r>
            <a:r>
              <a:rPr lang="en-GB" sz="1200" dirty="0">
                <a:solidFill>
                  <a:srgbClr val="1F1F1F"/>
                </a:solidFill>
                <a:latin typeface="Arial"/>
                <a:cs typeface="Arial"/>
              </a:rPr>
              <a:t>activity </a:t>
            </a:r>
            <a:r>
              <a:rPr lang="en-GB" sz="1200" spc="-5" dirty="0">
                <a:solidFill>
                  <a:srgbClr val="1F1F1F"/>
                </a:solidFill>
                <a:latin typeface="Arial"/>
                <a:cs typeface="Arial"/>
              </a:rPr>
              <a:t>is often organized into propagating waves that are</a:t>
            </a:r>
            <a:r>
              <a:rPr lang="en-GB" sz="1200" spc="125" dirty="0">
                <a:solidFill>
                  <a:srgbClr val="1F1F1F"/>
                </a:solidFill>
                <a:latin typeface="Arial"/>
                <a:cs typeface="Arial"/>
              </a:rPr>
              <a:t> </a:t>
            </a:r>
            <a:r>
              <a:rPr lang="en-GB" sz="1200" spc="-5" dirty="0">
                <a:solidFill>
                  <a:srgbClr val="1F1F1F"/>
                </a:solidFill>
                <a:latin typeface="Arial"/>
                <a:cs typeface="Arial"/>
              </a:rPr>
              <a:t>structured</a:t>
            </a:r>
            <a:r>
              <a:rPr lang="en-GB" sz="1200" spc="0" dirty="0">
                <a:solidFill>
                  <a:schemeClr val="tx1"/>
                </a:solidFill>
                <a:latin typeface="Arial"/>
                <a:cs typeface="Arial"/>
              </a:rPr>
              <a:t> </a:t>
            </a:r>
            <a:r>
              <a:rPr lang="en-GB" sz="1200" spc="-5" dirty="0">
                <a:solidFill>
                  <a:srgbClr val="1F1F1F"/>
                </a:solidFill>
                <a:latin typeface="Arial"/>
                <a:cs typeface="Arial"/>
              </a:rPr>
              <a:t>in </a:t>
            </a:r>
            <a:r>
              <a:rPr lang="en-GB" sz="1200" spc="-10" dirty="0">
                <a:solidFill>
                  <a:srgbClr val="1F1F1F"/>
                </a:solidFill>
                <a:latin typeface="Arial"/>
                <a:cs typeface="Arial"/>
              </a:rPr>
              <a:t>both </a:t>
            </a:r>
            <a:r>
              <a:rPr lang="en-GB" sz="1200" spc="-5" dirty="0">
                <a:solidFill>
                  <a:srgbClr val="1F1F1F"/>
                </a:solidFill>
                <a:latin typeface="Arial"/>
                <a:cs typeface="Arial"/>
              </a:rPr>
              <a:t>space </a:t>
            </a:r>
            <a:r>
              <a:rPr lang="en-GB" sz="1200" spc="-10" dirty="0">
                <a:solidFill>
                  <a:srgbClr val="1F1F1F"/>
                </a:solidFill>
                <a:latin typeface="Arial"/>
                <a:cs typeface="Arial"/>
              </a:rPr>
              <a:t>and </a:t>
            </a:r>
            <a:r>
              <a:rPr lang="en-GB" sz="1200" spc="-5" dirty="0">
                <a:solidFill>
                  <a:srgbClr val="1F1F1F"/>
                </a:solidFill>
                <a:latin typeface="Arial"/>
                <a:cs typeface="Arial"/>
              </a:rPr>
              <a:t>time” </a:t>
            </a:r>
            <a:r>
              <a:rPr lang="en-GB" sz="1200" spc="-10" dirty="0">
                <a:solidFill>
                  <a:srgbClr val="1F1F1F"/>
                </a:solidFill>
                <a:latin typeface="Arial"/>
                <a:cs typeface="Arial"/>
              </a:rPr>
              <a:t>(Townsend </a:t>
            </a:r>
            <a:r>
              <a:rPr lang="en-GB" sz="1200" spc="-5" dirty="0">
                <a:solidFill>
                  <a:srgbClr val="1F1F1F"/>
                </a:solidFill>
                <a:latin typeface="Arial"/>
                <a:cs typeface="Arial"/>
              </a:rPr>
              <a:t>&amp; Gong</a:t>
            </a:r>
            <a:r>
              <a:rPr lang="en-GB" sz="1200" spc="80" dirty="0">
                <a:solidFill>
                  <a:srgbClr val="1F1F1F"/>
                </a:solidFill>
                <a:latin typeface="Arial"/>
                <a:cs typeface="Arial"/>
              </a:rPr>
              <a:t> </a:t>
            </a:r>
            <a:r>
              <a:rPr lang="en-GB" sz="1200" spc="-10" dirty="0">
                <a:solidFill>
                  <a:srgbClr val="1F1F1F"/>
                </a:solidFill>
                <a:latin typeface="Arial"/>
                <a:cs typeface="Arial"/>
              </a:rPr>
              <a:t>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spc="-10" dirty="0">
              <a:solidFill>
                <a:srgbClr val="1F1F1F"/>
              </a:solidFill>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a:cs typeface="Arial"/>
              </a:rPr>
              <a:t>In an ideal </a:t>
            </a:r>
            <a:r>
              <a:rPr lang="en-GB" sz="1200" spc="-5" dirty="0">
                <a:latin typeface="Arial"/>
                <a:cs typeface="Arial"/>
              </a:rPr>
              <a:t>world </a:t>
            </a:r>
            <a:r>
              <a:rPr lang="en-GB" sz="1200" spc="-10" dirty="0">
                <a:latin typeface="Arial"/>
                <a:cs typeface="Arial"/>
              </a:rPr>
              <a:t>we </a:t>
            </a:r>
            <a:r>
              <a:rPr lang="en-GB" sz="1200" spc="-5" dirty="0">
                <a:latin typeface="Arial"/>
                <a:cs typeface="Arial"/>
              </a:rPr>
              <a:t>would </a:t>
            </a:r>
            <a:r>
              <a:rPr lang="en-GB" sz="1200" dirty="0">
                <a:latin typeface="Arial"/>
                <a:cs typeface="Arial"/>
              </a:rPr>
              <a:t>be able to trace how information </a:t>
            </a:r>
            <a:r>
              <a:rPr lang="en-GB" sz="1200" spc="-5" dirty="0">
                <a:latin typeface="Arial"/>
                <a:cs typeface="Arial"/>
              </a:rPr>
              <a:t>flows </a:t>
            </a:r>
            <a:r>
              <a:rPr lang="en-GB" sz="1200" dirty="0">
                <a:latin typeface="Arial"/>
                <a:cs typeface="Arial"/>
              </a:rPr>
              <a:t>between numerous</a:t>
            </a:r>
            <a:r>
              <a:rPr lang="en-GB" sz="1200" spc="-229" dirty="0">
                <a:latin typeface="Arial"/>
                <a:cs typeface="Arial"/>
              </a:rPr>
              <a:t>  </a:t>
            </a:r>
            <a:r>
              <a:rPr lang="en-GB" sz="1200" dirty="0">
                <a:latin typeface="Arial"/>
                <a:cs typeface="Arial"/>
              </a:rPr>
              <a:t>neurons and visualize that in the form of vector fields.</a:t>
            </a:r>
          </a:p>
          <a:p>
            <a:pPr marL="12700">
              <a:lnSpc>
                <a:spcPct val="100000"/>
              </a:lnSpc>
            </a:pPr>
            <a:r>
              <a:rPr lang="en-GB" sz="1200" dirty="0">
                <a:latin typeface="Arial"/>
                <a:cs typeface="Arial"/>
              </a:rPr>
              <a:t>In reality, even</a:t>
            </a:r>
            <a:r>
              <a:rPr lang="en-GB" sz="1200" spc="-5" dirty="0">
                <a:latin typeface="Arial"/>
                <a:cs typeface="Arial"/>
              </a:rPr>
              <a:t> with </a:t>
            </a:r>
            <a:r>
              <a:rPr lang="en-GB" sz="1200" dirty="0">
                <a:latin typeface="Arial"/>
                <a:cs typeface="Arial"/>
              </a:rPr>
              <a:t>high speed optical imaging and dense optical flow </a:t>
            </a:r>
            <a:r>
              <a:rPr lang="en-GB" sz="1200" spc="-5" dirty="0">
                <a:latin typeface="Arial"/>
                <a:cs typeface="Arial"/>
              </a:rPr>
              <a:t>estimation statements </a:t>
            </a:r>
            <a:r>
              <a:rPr lang="en-GB" sz="1200" dirty="0">
                <a:latin typeface="Arial"/>
                <a:cs typeface="Arial"/>
              </a:rPr>
              <a:t>can</a:t>
            </a:r>
            <a:r>
              <a:rPr lang="en-GB" sz="1200" spc="-265" dirty="0">
                <a:latin typeface="Arial"/>
                <a:cs typeface="Arial"/>
              </a:rPr>
              <a:t> </a:t>
            </a:r>
            <a:r>
              <a:rPr lang="en-GB" sz="1200" dirty="0">
                <a:latin typeface="Arial"/>
                <a:cs typeface="Arial"/>
              </a:rPr>
              <a:t>be made only for populations of</a:t>
            </a:r>
            <a:r>
              <a:rPr lang="en-GB" sz="1200" spc="-140" dirty="0">
                <a:latin typeface="Arial"/>
                <a:cs typeface="Arial"/>
              </a:rPr>
              <a:t> </a:t>
            </a:r>
            <a:r>
              <a:rPr lang="en-GB" sz="1200" dirty="0">
                <a:latin typeface="Arial"/>
                <a:cs typeface="Arial"/>
              </a:rPr>
              <a:t>neurons</a:t>
            </a:r>
          </a:p>
        </p:txBody>
      </p:sp>
      <p:sp>
        <p:nvSpPr>
          <p:cNvPr id="4" name="Slide Number Placeholder 3"/>
          <p:cNvSpPr>
            <a:spLocks noGrp="1"/>
          </p:cNvSpPr>
          <p:nvPr>
            <p:ph type="sldNum" sz="quarter" idx="5"/>
          </p:nvPr>
        </p:nvSpPr>
        <p:spPr/>
        <p:txBody>
          <a:bodyPr/>
          <a:lstStyle/>
          <a:p>
            <a:fld id="{99C62224-D2FC-47A0-A3CD-6E5BFB19E215}" type="slidenum">
              <a:rPr lang="en-GB" smtClean="0"/>
              <a:t>7</a:t>
            </a:fld>
            <a:endParaRPr lang="en-GB"/>
          </a:p>
        </p:txBody>
      </p:sp>
    </p:spTree>
    <p:extLst>
      <p:ext uri="{BB962C8B-B14F-4D97-AF65-F5344CB8AC3E}">
        <p14:creationId xmlns:p14="http://schemas.microsoft.com/office/powerpoint/2010/main" val="699541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8</a:t>
            </a:fld>
            <a:endParaRPr lang="en-GB"/>
          </a:p>
        </p:txBody>
      </p:sp>
    </p:spTree>
    <p:extLst>
      <p:ext uri="{BB962C8B-B14F-4D97-AF65-F5344CB8AC3E}">
        <p14:creationId xmlns:p14="http://schemas.microsoft.com/office/powerpoint/2010/main" val="3197163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5" dirty="0">
                <a:latin typeface="Arial"/>
                <a:cs typeface="Arial"/>
              </a:rPr>
              <a:t>Spirals might relate </a:t>
            </a:r>
            <a:r>
              <a:rPr lang="en-GB" sz="1200" dirty="0">
                <a:latin typeface="Arial"/>
                <a:cs typeface="Arial"/>
              </a:rPr>
              <a:t>to </a:t>
            </a:r>
            <a:r>
              <a:rPr lang="en-GB" sz="1200" spc="-5" dirty="0">
                <a:latin typeface="Arial"/>
                <a:cs typeface="Arial"/>
              </a:rPr>
              <a:t>activity </a:t>
            </a:r>
            <a:r>
              <a:rPr lang="en-GB" sz="1200" dirty="0">
                <a:latin typeface="Arial"/>
                <a:cs typeface="Arial"/>
              </a:rPr>
              <a:t>that </a:t>
            </a:r>
            <a:r>
              <a:rPr lang="en-GB" sz="1200" spc="-5" dirty="0">
                <a:latin typeface="Arial"/>
                <a:cs typeface="Arial"/>
              </a:rPr>
              <a:t>increases </a:t>
            </a:r>
            <a:r>
              <a:rPr lang="en-GB" sz="1200" dirty="0">
                <a:latin typeface="Arial"/>
                <a:cs typeface="Arial"/>
              </a:rPr>
              <a:t>at some part of the  </a:t>
            </a:r>
            <a:r>
              <a:rPr lang="en-GB" sz="1200" spc="-5" dirty="0">
                <a:latin typeface="Arial"/>
                <a:cs typeface="Arial"/>
              </a:rPr>
              <a:t>neighbourhood and decreases </a:t>
            </a:r>
            <a:r>
              <a:rPr lang="en-GB" sz="1200" dirty="0">
                <a:latin typeface="Arial"/>
                <a:cs typeface="Arial"/>
              </a:rPr>
              <a:t>at</a:t>
            </a:r>
            <a:r>
              <a:rPr lang="en-GB" sz="1200" spc="-100" dirty="0">
                <a:latin typeface="Arial"/>
                <a:cs typeface="Arial"/>
              </a:rPr>
              <a:t> </a:t>
            </a:r>
            <a:r>
              <a:rPr lang="en-GB" sz="1200" dirty="0">
                <a:latin typeface="Arial"/>
                <a:cs typeface="Arial"/>
              </a:rPr>
              <a:t>others.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5" dirty="0">
                <a:solidFill>
                  <a:srgbClr val="FF0000"/>
                </a:solidFill>
                <a:latin typeface="Arial"/>
                <a:cs typeface="Arial"/>
              </a:rPr>
              <a:t>How does optical </a:t>
            </a:r>
            <a:r>
              <a:rPr lang="en-GB" sz="1200" dirty="0">
                <a:solidFill>
                  <a:srgbClr val="FF0000"/>
                </a:solidFill>
                <a:latin typeface="Arial"/>
                <a:cs typeface="Arial"/>
              </a:rPr>
              <a:t>flow </a:t>
            </a:r>
            <a:r>
              <a:rPr lang="en-GB" sz="1200" spc="-5" dirty="0">
                <a:solidFill>
                  <a:srgbClr val="FF0000"/>
                </a:solidFill>
                <a:latin typeface="Arial"/>
                <a:cs typeface="Arial"/>
              </a:rPr>
              <a:t>relate </a:t>
            </a:r>
            <a:r>
              <a:rPr lang="en-GB" sz="1200" dirty="0">
                <a:solidFill>
                  <a:srgbClr val="FF0000"/>
                </a:solidFill>
                <a:latin typeface="Arial"/>
                <a:cs typeface="Arial"/>
              </a:rPr>
              <a:t>to </a:t>
            </a:r>
            <a:r>
              <a:rPr lang="en-GB" sz="1200" spc="-5" dirty="0">
                <a:solidFill>
                  <a:srgbClr val="FF0000"/>
                </a:solidFill>
                <a:latin typeface="Arial"/>
                <a:cs typeface="Arial"/>
              </a:rPr>
              <a:t>gradient </a:t>
            </a:r>
            <a:r>
              <a:rPr lang="en-GB" sz="1200" dirty="0">
                <a:solidFill>
                  <a:srgbClr val="FF0000"/>
                </a:solidFill>
                <a:latin typeface="Arial"/>
                <a:cs typeface="Arial"/>
              </a:rPr>
              <a:t>for </a:t>
            </a:r>
            <a:r>
              <a:rPr lang="en-GB" sz="1200" spc="-5" dirty="0">
                <a:solidFill>
                  <a:srgbClr val="FF0000"/>
                </a:solidFill>
                <a:latin typeface="Arial"/>
                <a:cs typeface="Arial"/>
              </a:rPr>
              <a:t>data with no </a:t>
            </a:r>
            <a:r>
              <a:rPr lang="en-GB" sz="1200" dirty="0">
                <a:solidFill>
                  <a:srgbClr val="FF0000"/>
                </a:solidFill>
                <a:latin typeface="Arial"/>
                <a:cs typeface="Arial"/>
              </a:rPr>
              <a:t>motion </a:t>
            </a:r>
            <a:r>
              <a:rPr lang="en-GB" sz="1200" spc="-5" dirty="0">
                <a:solidFill>
                  <a:srgbClr val="FF0000"/>
                </a:solidFill>
                <a:latin typeface="Arial"/>
                <a:cs typeface="Arial"/>
              </a:rPr>
              <a:t>but growing</a:t>
            </a:r>
            <a:r>
              <a:rPr lang="en-GB" sz="1200" spc="-170" dirty="0">
                <a:solidFill>
                  <a:srgbClr val="FF0000"/>
                </a:solidFill>
                <a:latin typeface="Arial"/>
                <a:cs typeface="Arial"/>
              </a:rPr>
              <a:t> </a:t>
            </a:r>
            <a:r>
              <a:rPr lang="en-GB" sz="1200" dirty="0">
                <a:solidFill>
                  <a:srgbClr val="FF0000"/>
                </a:solidFill>
                <a:latin typeface="Arial"/>
                <a:cs typeface="Arial"/>
              </a:rPr>
              <a:t>peaks?</a:t>
            </a:r>
            <a:endParaRPr lang="en-GB" sz="1200" dirty="0">
              <a:latin typeface="Arial"/>
              <a:cs typeface="Arial"/>
            </a:endParaRPr>
          </a:p>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9</a:t>
            </a:fld>
            <a:endParaRPr lang="en-GB"/>
          </a:p>
        </p:txBody>
      </p:sp>
    </p:spTree>
    <p:extLst>
      <p:ext uri="{BB962C8B-B14F-4D97-AF65-F5344CB8AC3E}">
        <p14:creationId xmlns:p14="http://schemas.microsoft.com/office/powerpoint/2010/main" val="306755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5" dirty="0">
                <a:latin typeface="Arial"/>
                <a:cs typeface="Arial"/>
              </a:rPr>
              <a:t>Spirals might relate </a:t>
            </a:r>
            <a:r>
              <a:rPr lang="en-GB" sz="1200" dirty="0">
                <a:latin typeface="Arial"/>
                <a:cs typeface="Arial"/>
              </a:rPr>
              <a:t>to </a:t>
            </a:r>
            <a:r>
              <a:rPr lang="en-GB" sz="1200" spc="-5" dirty="0">
                <a:latin typeface="Arial"/>
                <a:cs typeface="Arial"/>
              </a:rPr>
              <a:t>activity </a:t>
            </a:r>
            <a:r>
              <a:rPr lang="en-GB" sz="1200" dirty="0">
                <a:latin typeface="Arial"/>
                <a:cs typeface="Arial"/>
              </a:rPr>
              <a:t>that </a:t>
            </a:r>
            <a:r>
              <a:rPr lang="en-GB" sz="1200" spc="-5" dirty="0">
                <a:latin typeface="Arial"/>
                <a:cs typeface="Arial"/>
              </a:rPr>
              <a:t>increases </a:t>
            </a:r>
            <a:r>
              <a:rPr lang="en-GB" sz="1200" dirty="0">
                <a:latin typeface="Arial"/>
                <a:cs typeface="Arial"/>
              </a:rPr>
              <a:t>at some part of the  </a:t>
            </a:r>
            <a:r>
              <a:rPr lang="en-GB" sz="1200" spc="-5" dirty="0">
                <a:latin typeface="Arial"/>
                <a:cs typeface="Arial"/>
              </a:rPr>
              <a:t>neighbourhood and decreases </a:t>
            </a:r>
            <a:r>
              <a:rPr lang="en-GB" sz="1200" dirty="0">
                <a:latin typeface="Arial"/>
                <a:cs typeface="Arial"/>
              </a:rPr>
              <a:t>at</a:t>
            </a:r>
            <a:r>
              <a:rPr lang="en-GB" sz="1200" spc="-100" dirty="0">
                <a:latin typeface="Arial"/>
                <a:cs typeface="Arial"/>
              </a:rPr>
              <a:t> </a:t>
            </a:r>
            <a:r>
              <a:rPr lang="en-GB" sz="1200" dirty="0">
                <a:latin typeface="Arial"/>
                <a:cs typeface="Arial"/>
              </a:rPr>
              <a:t>others.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5" dirty="0">
                <a:solidFill>
                  <a:srgbClr val="FF0000"/>
                </a:solidFill>
                <a:latin typeface="Arial"/>
                <a:cs typeface="Arial"/>
              </a:rPr>
              <a:t>How does optical </a:t>
            </a:r>
            <a:r>
              <a:rPr lang="en-GB" sz="1200" dirty="0">
                <a:solidFill>
                  <a:srgbClr val="FF0000"/>
                </a:solidFill>
                <a:latin typeface="Arial"/>
                <a:cs typeface="Arial"/>
              </a:rPr>
              <a:t>flow </a:t>
            </a:r>
            <a:r>
              <a:rPr lang="en-GB" sz="1200" spc="-5" dirty="0">
                <a:solidFill>
                  <a:srgbClr val="FF0000"/>
                </a:solidFill>
                <a:latin typeface="Arial"/>
                <a:cs typeface="Arial"/>
              </a:rPr>
              <a:t>relate </a:t>
            </a:r>
            <a:r>
              <a:rPr lang="en-GB" sz="1200" dirty="0">
                <a:solidFill>
                  <a:srgbClr val="FF0000"/>
                </a:solidFill>
                <a:latin typeface="Arial"/>
                <a:cs typeface="Arial"/>
              </a:rPr>
              <a:t>to </a:t>
            </a:r>
            <a:r>
              <a:rPr lang="en-GB" sz="1200" spc="-5" dirty="0">
                <a:solidFill>
                  <a:srgbClr val="FF0000"/>
                </a:solidFill>
                <a:latin typeface="Arial"/>
                <a:cs typeface="Arial"/>
              </a:rPr>
              <a:t>gradient </a:t>
            </a:r>
            <a:r>
              <a:rPr lang="en-GB" sz="1200" dirty="0">
                <a:solidFill>
                  <a:srgbClr val="FF0000"/>
                </a:solidFill>
                <a:latin typeface="Arial"/>
                <a:cs typeface="Arial"/>
              </a:rPr>
              <a:t>for </a:t>
            </a:r>
            <a:r>
              <a:rPr lang="en-GB" sz="1200" spc="-5" dirty="0">
                <a:solidFill>
                  <a:srgbClr val="FF0000"/>
                </a:solidFill>
                <a:latin typeface="Arial"/>
                <a:cs typeface="Arial"/>
              </a:rPr>
              <a:t>data with no </a:t>
            </a:r>
            <a:r>
              <a:rPr lang="en-GB" sz="1200" dirty="0">
                <a:solidFill>
                  <a:srgbClr val="FF0000"/>
                </a:solidFill>
                <a:latin typeface="Arial"/>
                <a:cs typeface="Arial"/>
              </a:rPr>
              <a:t>motion </a:t>
            </a:r>
            <a:r>
              <a:rPr lang="en-GB" sz="1200" spc="-5" dirty="0">
                <a:solidFill>
                  <a:srgbClr val="FF0000"/>
                </a:solidFill>
                <a:latin typeface="Arial"/>
                <a:cs typeface="Arial"/>
              </a:rPr>
              <a:t>but growing</a:t>
            </a:r>
            <a:r>
              <a:rPr lang="en-GB" sz="1200" spc="-170" dirty="0">
                <a:solidFill>
                  <a:srgbClr val="FF0000"/>
                </a:solidFill>
                <a:latin typeface="Arial"/>
                <a:cs typeface="Arial"/>
              </a:rPr>
              <a:t> </a:t>
            </a:r>
            <a:r>
              <a:rPr lang="en-GB" sz="1200" dirty="0">
                <a:solidFill>
                  <a:srgbClr val="FF0000"/>
                </a:solidFill>
                <a:latin typeface="Arial"/>
                <a:cs typeface="Arial"/>
              </a:rPr>
              <a:t>peaks?</a:t>
            </a:r>
            <a:endParaRPr lang="en-GB" sz="1200" dirty="0">
              <a:latin typeface="Arial"/>
              <a:cs typeface="Arial"/>
            </a:endParaRPr>
          </a:p>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10</a:t>
            </a:fld>
            <a:endParaRPr lang="en-GB"/>
          </a:p>
        </p:txBody>
      </p:sp>
    </p:spTree>
    <p:extLst>
      <p:ext uri="{BB962C8B-B14F-4D97-AF65-F5344CB8AC3E}">
        <p14:creationId xmlns:p14="http://schemas.microsoft.com/office/powerpoint/2010/main" val="392638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15</a:t>
            </a:fld>
            <a:endParaRPr lang="en-GB"/>
          </a:p>
        </p:txBody>
      </p:sp>
    </p:spTree>
    <p:extLst>
      <p:ext uri="{BB962C8B-B14F-4D97-AF65-F5344CB8AC3E}">
        <p14:creationId xmlns:p14="http://schemas.microsoft.com/office/powerpoint/2010/main" val="2196316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(remove effect of anatomical structures)</a:t>
            </a:r>
          </a:p>
        </p:txBody>
      </p:sp>
      <p:sp>
        <p:nvSpPr>
          <p:cNvPr id="4" name="Slide Number Placeholder 3"/>
          <p:cNvSpPr>
            <a:spLocks noGrp="1"/>
          </p:cNvSpPr>
          <p:nvPr>
            <p:ph type="sldNum" sz="quarter" idx="5"/>
          </p:nvPr>
        </p:nvSpPr>
        <p:spPr/>
        <p:txBody>
          <a:bodyPr/>
          <a:lstStyle/>
          <a:p>
            <a:fld id="{99C62224-D2FC-47A0-A3CD-6E5BFB19E215}" type="slidenum">
              <a:rPr lang="en-GB" smtClean="0"/>
              <a:t>25</a:t>
            </a:fld>
            <a:endParaRPr lang="en-GB"/>
          </a:p>
        </p:txBody>
      </p:sp>
    </p:spTree>
    <p:extLst>
      <p:ext uri="{BB962C8B-B14F-4D97-AF65-F5344CB8AC3E}">
        <p14:creationId xmlns:p14="http://schemas.microsoft.com/office/powerpoint/2010/main" val="338197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5" name="Holder 5"/>
          <p:cNvSpPr>
            <a:spLocks noGrp="1"/>
          </p:cNvSpPr>
          <p:nvPr>
            <p:ph type="dt" sz="half" idx="6"/>
          </p:nvPr>
        </p:nvSpPr>
        <p:spPr/>
        <p:txBody>
          <a:bodyPr lIns="0" tIns="0" rIns="0" bIns="0"/>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6" name="Holder 6"/>
          <p:cNvSpPr>
            <a:spLocks noGrp="1"/>
          </p:cNvSpPr>
          <p:nvPr>
            <p:ph type="sldNum" sz="quarter" idx="7"/>
          </p:nvPr>
        </p:nvSpPr>
        <p:spPr/>
        <p:txBody>
          <a:bodyPr lIns="0" tIns="0" rIns="0" bIns="0"/>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3999" cy="5100826"/>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0667" y="3540252"/>
            <a:ext cx="9133840" cy="1603375"/>
          </a:xfrm>
          <a:custGeom>
            <a:avLst/>
            <a:gdLst/>
            <a:ahLst/>
            <a:cxnLst/>
            <a:rect l="l" t="t" r="r" b="b"/>
            <a:pathLst>
              <a:path w="9133840" h="1603375">
                <a:moveTo>
                  <a:pt x="9133332" y="0"/>
                </a:moveTo>
                <a:lnTo>
                  <a:pt x="0" y="0"/>
                </a:lnTo>
                <a:lnTo>
                  <a:pt x="0" y="1603246"/>
                </a:lnTo>
                <a:lnTo>
                  <a:pt x="9133332" y="1603246"/>
                </a:lnTo>
                <a:lnTo>
                  <a:pt x="9133332" y="0"/>
                </a:lnTo>
                <a:close/>
              </a:path>
            </a:pathLst>
          </a:custGeom>
          <a:solidFill>
            <a:srgbClr val="006FC0">
              <a:alpha val="87841"/>
            </a:srgbClr>
          </a:solidFill>
        </p:spPr>
        <p:txBody>
          <a:bodyPr wrap="square" lIns="0" tIns="0" rIns="0" bIns="0" rtlCol="0"/>
          <a:lstStyle/>
          <a:p>
            <a:endParaRPr/>
          </a:p>
        </p:txBody>
      </p:sp>
      <p:sp>
        <p:nvSpPr>
          <p:cNvPr id="18" name="bg object 18"/>
          <p:cNvSpPr/>
          <p:nvPr/>
        </p:nvSpPr>
        <p:spPr>
          <a:xfrm>
            <a:off x="254508" y="4372355"/>
            <a:ext cx="6664959" cy="26034"/>
          </a:xfrm>
          <a:custGeom>
            <a:avLst/>
            <a:gdLst/>
            <a:ahLst/>
            <a:cxnLst/>
            <a:rect l="l" t="t" r="r" b="b"/>
            <a:pathLst>
              <a:path w="6664959" h="26035">
                <a:moveTo>
                  <a:pt x="0" y="0"/>
                </a:moveTo>
                <a:lnTo>
                  <a:pt x="6664960" y="25806"/>
                </a:lnTo>
              </a:path>
            </a:pathLst>
          </a:custGeom>
          <a:ln w="9525">
            <a:solidFill>
              <a:srgbClr val="FFFFFF"/>
            </a:solidFill>
          </a:ln>
        </p:spPr>
        <p:txBody>
          <a:bodyPr wrap="square" lIns="0" tIns="0" rIns="0" bIns="0" rtlCol="0"/>
          <a:lstStyle/>
          <a:p>
            <a:endParaRPr/>
          </a:p>
        </p:txBody>
      </p:sp>
      <p:sp>
        <p:nvSpPr>
          <p:cNvPr id="2" name="Holder 2"/>
          <p:cNvSpPr>
            <a:spLocks noGrp="1"/>
          </p:cNvSpPr>
          <p:nvPr>
            <p:ph type="ctrTitle"/>
          </p:nvPr>
        </p:nvSpPr>
        <p:spPr>
          <a:xfrm>
            <a:off x="657555" y="1457705"/>
            <a:ext cx="7828889" cy="878839"/>
          </a:xfrm>
          <a:prstGeom prst="rect">
            <a:avLst/>
          </a:prstGeom>
        </p:spPr>
        <p:txBody>
          <a:bodyPr wrap="square" lIns="0" tIns="0" rIns="0" bIns="0">
            <a:spAutoFit/>
          </a:bodyPr>
          <a:lstStyle>
            <a:lvl1pPr>
              <a:defRPr sz="2800" b="1" i="0">
                <a:solidFill>
                  <a:schemeClr val="tx1"/>
                </a:solidFill>
                <a:latin typeface="Arial"/>
                <a:cs typeface="Arial"/>
              </a:defRPr>
            </a:lvl1pPr>
          </a:lstStyle>
          <a:p>
            <a:endParaRPr/>
          </a:p>
        </p:txBody>
      </p:sp>
      <p:sp>
        <p:nvSpPr>
          <p:cNvPr id="3" name="Holder 3"/>
          <p:cNvSpPr>
            <a:spLocks noGrp="1"/>
          </p:cNvSpPr>
          <p:nvPr>
            <p:ph type="subTitle" idx="4"/>
          </p:nvPr>
        </p:nvSpPr>
        <p:spPr>
          <a:xfrm>
            <a:off x="244856" y="3826561"/>
            <a:ext cx="8654287" cy="11709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5" name="Holder 5"/>
          <p:cNvSpPr>
            <a:spLocks noGrp="1"/>
          </p:cNvSpPr>
          <p:nvPr>
            <p:ph type="dt" sz="half" idx="6"/>
          </p:nvPr>
        </p:nvSpPr>
        <p:spPr/>
        <p:txBody>
          <a:bodyPr lIns="0" tIns="0" rIns="0" bIns="0"/>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6" name="Holder 6"/>
          <p:cNvSpPr>
            <a:spLocks noGrp="1"/>
          </p:cNvSpPr>
          <p:nvPr>
            <p:ph type="sldNum" sz="quarter" idx="7"/>
          </p:nvPr>
        </p:nvSpPr>
        <p:spPr/>
        <p:txBody>
          <a:bodyPr lIns="0" tIns="0" rIns="0" bIns="0"/>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6" name="Holder 6"/>
          <p:cNvSpPr>
            <a:spLocks noGrp="1"/>
          </p:cNvSpPr>
          <p:nvPr>
            <p:ph type="dt" sz="half" idx="6"/>
          </p:nvPr>
        </p:nvSpPr>
        <p:spPr/>
        <p:txBody>
          <a:bodyPr lIns="0" tIns="0" rIns="0" bIns="0"/>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7" name="Holder 7"/>
          <p:cNvSpPr>
            <a:spLocks noGrp="1"/>
          </p:cNvSpPr>
          <p:nvPr>
            <p:ph type="sldNum" sz="quarter" idx="7"/>
          </p:nvPr>
        </p:nvSpPr>
        <p:spPr/>
        <p:txBody>
          <a:bodyPr lIns="0" tIns="0" rIns="0" bIns="0"/>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3" name="Holder 3"/>
          <p:cNvSpPr>
            <a:spLocks noGrp="1"/>
          </p:cNvSpPr>
          <p:nvPr>
            <p:ph type="dt" sz="half" idx="6"/>
          </p:nvPr>
        </p:nvSpPr>
        <p:spPr/>
        <p:txBody>
          <a:bodyPr lIns="0" tIns="0" rIns="0" bIns="0"/>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4" name="Holder 4"/>
          <p:cNvSpPr>
            <a:spLocks noGrp="1"/>
          </p:cNvSpPr>
          <p:nvPr>
            <p:ph type="sldNum" sz="quarter" idx="7"/>
          </p:nvPr>
        </p:nvSpPr>
        <p:spPr/>
        <p:txBody>
          <a:bodyPr lIns="0" tIns="0" rIns="0" bIns="0"/>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36380" cy="563880"/>
          </a:xfrm>
          <a:custGeom>
            <a:avLst/>
            <a:gdLst/>
            <a:ahLst/>
            <a:cxnLst/>
            <a:rect l="l" t="t" r="r" b="b"/>
            <a:pathLst>
              <a:path w="9136380" h="563880">
                <a:moveTo>
                  <a:pt x="0" y="563879"/>
                </a:moveTo>
                <a:lnTo>
                  <a:pt x="9136380" y="563879"/>
                </a:lnTo>
                <a:lnTo>
                  <a:pt x="9136380" y="0"/>
                </a:lnTo>
                <a:lnTo>
                  <a:pt x="0" y="0"/>
                </a:lnTo>
                <a:lnTo>
                  <a:pt x="0" y="563879"/>
                </a:lnTo>
                <a:close/>
              </a:path>
            </a:pathLst>
          </a:custGeom>
          <a:solidFill>
            <a:srgbClr val="3C85C5"/>
          </a:solidFill>
        </p:spPr>
        <p:txBody>
          <a:bodyPr wrap="square" lIns="0" tIns="0" rIns="0" bIns="0" rtlCol="0"/>
          <a:lstStyle/>
          <a:p>
            <a:endParaRPr/>
          </a:p>
        </p:txBody>
      </p:sp>
      <p:sp>
        <p:nvSpPr>
          <p:cNvPr id="17" name="bg object 17"/>
          <p:cNvSpPr/>
          <p:nvPr/>
        </p:nvSpPr>
        <p:spPr>
          <a:xfrm>
            <a:off x="0" y="0"/>
            <a:ext cx="9136380" cy="563880"/>
          </a:xfrm>
          <a:custGeom>
            <a:avLst/>
            <a:gdLst/>
            <a:ahLst/>
            <a:cxnLst/>
            <a:rect l="l" t="t" r="r" b="b"/>
            <a:pathLst>
              <a:path w="9136380" h="563880">
                <a:moveTo>
                  <a:pt x="0" y="563879"/>
                </a:moveTo>
                <a:lnTo>
                  <a:pt x="9136380" y="563879"/>
                </a:lnTo>
                <a:lnTo>
                  <a:pt x="9136380" y="0"/>
                </a:lnTo>
              </a:path>
            </a:pathLst>
          </a:custGeom>
          <a:ln w="9525">
            <a:solidFill>
              <a:srgbClr val="585858"/>
            </a:solidFill>
          </a:ln>
        </p:spPr>
        <p:txBody>
          <a:bodyPr wrap="square" lIns="0" tIns="0" rIns="0" bIns="0" rtlCol="0"/>
          <a:lstStyle/>
          <a:p>
            <a:endParaRPr/>
          </a:p>
        </p:txBody>
      </p:sp>
      <p:sp>
        <p:nvSpPr>
          <p:cNvPr id="18" name="bg object 18"/>
          <p:cNvSpPr/>
          <p:nvPr/>
        </p:nvSpPr>
        <p:spPr>
          <a:xfrm>
            <a:off x="137160" y="4916423"/>
            <a:ext cx="8870950" cy="12700"/>
          </a:xfrm>
          <a:custGeom>
            <a:avLst/>
            <a:gdLst/>
            <a:ahLst/>
            <a:cxnLst/>
            <a:rect l="l" t="t" r="r" b="b"/>
            <a:pathLst>
              <a:path w="8870950" h="12700">
                <a:moveTo>
                  <a:pt x="0" y="0"/>
                </a:moveTo>
                <a:lnTo>
                  <a:pt x="8870696" y="12293"/>
                </a:lnTo>
              </a:path>
            </a:pathLst>
          </a:custGeom>
          <a:ln w="9525">
            <a:solidFill>
              <a:srgbClr val="585858"/>
            </a:solidFill>
          </a:ln>
        </p:spPr>
        <p:txBody>
          <a:bodyPr wrap="square" lIns="0" tIns="0" rIns="0" bIns="0" rtlCol="0"/>
          <a:lstStyle/>
          <a:p>
            <a:endParaRPr/>
          </a:p>
        </p:txBody>
      </p:sp>
      <p:sp>
        <p:nvSpPr>
          <p:cNvPr id="2" name="Holder 2"/>
          <p:cNvSpPr>
            <a:spLocks noGrp="1"/>
          </p:cNvSpPr>
          <p:nvPr>
            <p:ph type="title"/>
          </p:nvPr>
        </p:nvSpPr>
        <p:spPr>
          <a:xfrm>
            <a:off x="78739" y="61341"/>
            <a:ext cx="8986520" cy="452120"/>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a:xfrm>
            <a:off x="359765" y="975105"/>
            <a:ext cx="8424468" cy="2738754"/>
          </a:xfrm>
          <a:prstGeom prst="rect">
            <a:avLst/>
          </a:prstGeom>
        </p:spPr>
        <p:txBody>
          <a:bodyPr wrap="square" lIns="0" tIns="0" rIns="0" bIns="0">
            <a:spAutoFit/>
          </a:bodyPr>
          <a:lstStyle>
            <a:lvl1pPr>
              <a:defRPr b="0" i="0">
                <a:solidFill>
                  <a:schemeClr val="tx1"/>
                </a:solidFill>
              </a:defRPr>
            </a:lvl1pPr>
          </a:lstStyle>
          <a:p>
            <a:endParaRPr dirty="0"/>
          </a:p>
        </p:txBody>
      </p:sp>
      <p:sp>
        <p:nvSpPr>
          <p:cNvPr id="4" name="Holder 4"/>
          <p:cNvSpPr>
            <a:spLocks noGrp="1"/>
          </p:cNvSpPr>
          <p:nvPr>
            <p:ph type="ftr" sz="quarter" idx="5"/>
          </p:nvPr>
        </p:nvSpPr>
        <p:spPr>
          <a:xfrm>
            <a:off x="159512" y="4973441"/>
            <a:ext cx="336550" cy="139700"/>
          </a:xfrm>
          <a:prstGeom prst="rect">
            <a:avLst/>
          </a:prstGeom>
        </p:spPr>
        <p:txBody>
          <a:bodyPr wrap="square" lIns="0" tIns="0" rIns="0" bIns="0">
            <a:spAutoFit/>
          </a:bodyPr>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5" name="Holder 5"/>
          <p:cNvSpPr>
            <a:spLocks noGrp="1"/>
          </p:cNvSpPr>
          <p:nvPr>
            <p:ph type="dt" sz="half" idx="6"/>
          </p:nvPr>
        </p:nvSpPr>
        <p:spPr>
          <a:xfrm>
            <a:off x="7057770" y="4984138"/>
            <a:ext cx="1713229" cy="140335"/>
          </a:xfrm>
          <a:prstGeom prst="rect">
            <a:avLst/>
          </a:prstGeom>
        </p:spPr>
        <p:txBody>
          <a:bodyPr wrap="square" lIns="0" tIns="0" rIns="0" bIns="0">
            <a:spAutoFit/>
          </a:bodyPr>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6" name="Holder 6"/>
          <p:cNvSpPr>
            <a:spLocks noGrp="1"/>
          </p:cNvSpPr>
          <p:nvPr>
            <p:ph type="sldNum" sz="quarter" idx="7"/>
          </p:nvPr>
        </p:nvSpPr>
        <p:spPr>
          <a:xfrm>
            <a:off x="8850756" y="4978318"/>
            <a:ext cx="189865" cy="139700"/>
          </a:xfrm>
          <a:prstGeom prst="rect">
            <a:avLst/>
          </a:prstGeom>
        </p:spPr>
        <p:txBody>
          <a:bodyPr wrap="square" lIns="0" tIns="0" rIns="0" bIns="0">
            <a:spAutoFit/>
          </a:bodyPr>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5"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4.wmv"/><Relationship Id="rId7" Type="http://schemas.openxmlformats.org/officeDocument/2006/relationships/image" Target="../media/image16.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15.png"/><Relationship Id="rId5" Type="http://schemas.openxmlformats.org/officeDocument/2006/relationships/slideLayout" Target="../slideLayouts/slideLayout3.xml"/><Relationship Id="rId4" Type="http://schemas.openxmlformats.org/officeDocument/2006/relationships/video" Target="../media/media4.wmv"/><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5.png"/><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wmv"/><Relationship Id="rId1" Type="http://schemas.microsoft.com/office/2007/relationships/media" Target="../media/media7.wmv"/><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microsoft.com/office/2007/relationships/media" Target="../media/media9.wmv"/><Relationship Id="rId7" Type="http://schemas.openxmlformats.org/officeDocument/2006/relationships/image" Target="../media/image40.png"/><Relationship Id="rId2" Type="http://schemas.openxmlformats.org/officeDocument/2006/relationships/video" Target="../media/media8.wmv"/><Relationship Id="rId1" Type="http://schemas.microsoft.com/office/2007/relationships/media" Target="../media/media8.wmv"/><Relationship Id="rId6" Type="http://schemas.openxmlformats.org/officeDocument/2006/relationships/image" Target="../media/image39.png"/><Relationship Id="rId5" Type="http://schemas.openxmlformats.org/officeDocument/2006/relationships/slideLayout" Target="../slideLayouts/slideLayout4.xml"/><Relationship Id="rId4" Type="http://schemas.openxmlformats.org/officeDocument/2006/relationships/video" Target="../media/media9.wmv"/></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1.xml"/><Relationship Id="rId7" Type="http://schemas.openxmlformats.org/officeDocument/2006/relationships/image" Target="../media/image8.jp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6.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4856" y="3826561"/>
            <a:ext cx="7733030" cy="1951816"/>
          </a:xfrm>
          <a:prstGeom prst="rect">
            <a:avLst/>
          </a:prstGeom>
        </p:spPr>
        <p:txBody>
          <a:bodyPr vert="horz" wrap="square" lIns="0" tIns="12700" rIns="0" bIns="0" rtlCol="0">
            <a:spAutoFit/>
          </a:bodyPr>
          <a:lstStyle/>
          <a:p>
            <a:pPr marL="12700">
              <a:lnSpc>
                <a:spcPct val="100000"/>
              </a:lnSpc>
            </a:pPr>
            <a:r>
              <a:rPr lang="en-GB" dirty="0">
                <a:solidFill>
                  <a:schemeClr val="bg1"/>
                </a:solidFill>
              </a:rPr>
              <a:t>As part of the project: Information integration in the brain under anaesthesia</a:t>
            </a:r>
          </a:p>
          <a:p>
            <a:pPr marL="12700">
              <a:lnSpc>
                <a:spcPct val="100000"/>
              </a:lnSpc>
            </a:pPr>
            <a:endParaRPr lang="en-GB" spc="-5" dirty="0">
              <a:solidFill>
                <a:schemeClr val="bg1"/>
              </a:solidFill>
              <a:latin typeface="Carlito"/>
              <a:cs typeface="Carlito"/>
            </a:endParaRPr>
          </a:p>
          <a:p>
            <a:pPr marL="12700">
              <a:lnSpc>
                <a:spcPct val="100000"/>
              </a:lnSpc>
            </a:pPr>
            <a:endParaRPr lang="en-GB" spc="-5" dirty="0">
              <a:solidFill>
                <a:schemeClr val="bg1"/>
              </a:solidFill>
              <a:latin typeface="Carlito"/>
              <a:cs typeface="Carlito"/>
            </a:endParaRPr>
          </a:p>
          <a:p>
            <a:pPr marL="12700">
              <a:lnSpc>
                <a:spcPct val="100000"/>
              </a:lnSpc>
            </a:pPr>
            <a:r>
              <a:rPr lang="en-GB" spc="-5" dirty="0">
                <a:solidFill>
                  <a:srgbClr val="FFFFFF"/>
                </a:solidFill>
                <a:latin typeface="Carlito"/>
                <a:cs typeface="Carlito"/>
              </a:rPr>
              <a:t>Michael </a:t>
            </a:r>
            <a:r>
              <a:rPr lang="en-GB" dirty="0">
                <a:solidFill>
                  <a:srgbClr val="FFFFFF"/>
                </a:solidFill>
                <a:latin typeface="Carlito"/>
                <a:cs typeface="Carlito"/>
              </a:rPr>
              <a:t>Gerstenberger</a:t>
            </a:r>
            <a:r>
              <a:rPr lang="en-GB" spc="20" dirty="0">
                <a:solidFill>
                  <a:srgbClr val="FFFFFF"/>
                </a:solidFill>
                <a:latin typeface="Carlito"/>
                <a:cs typeface="Carlito"/>
              </a:rPr>
              <a:t> </a:t>
            </a:r>
            <a:r>
              <a:rPr lang="en-GB" spc="-5" dirty="0">
                <a:solidFill>
                  <a:srgbClr val="FFFFFF"/>
                </a:solidFill>
                <a:latin typeface="Carlito"/>
                <a:cs typeface="Carlito"/>
              </a:rPr>
              <a:t>2020</a:t>
            </a:r>
          </a:p>
          <a:p>
            <a:pPr marL="12700">
              <a:lnSpc>
                <a:spcPct val="100000"/>
              </a:lnSpc>
            </a:pPr>
            <a:endParaRPr lang="en-GB" spc="-5" dirty="0">
              <a:solidFill>
                <a:srgbClr val="FFFFFF"/>
              </a:solidFill>
              <a:latin typeface="Carlito"/>
              <a:cs typeface="Carlito"/>
            </a:endParaRPr>
          </a:p>
          <a:p>
            <a:pPr marL="12700">
              <a:lnSpc>
                <a:spcPct val="100000"/>
              </a:lnSpc>
            </a:pPr>
            <a:endParaRPr lang="en-GB" spc="-5" dirty="0">
              <a:solidFill>
                <a:srgbClr val="FFFFFF"/>
              </a:solidFill>
              <a:latin typeface="Carlito"/>
              <a:cs typeface="Carlito"/>
            </a:endParaRPr>
          </a:p>
          <a:p>
            <a:pPr marL="12700">
              <a:lnSpc>
                <a:spcPct val="100000"/>
              </a:lnSpc>
            </a:pPr>
            <a:endParaRPr lang="en-US" spc="-5" dirty="0">
              <a:solidFill>
                <a:schemeClr val="bg1"/>
              </a:solidFill>
              <a:latin typeface="Carlito"/>
              <a:cs typeface="Carlito"/>
            </a:endParaRPr>
          </a:p>
        </p:txBody>
      </p:sp>
      <p:sp>
        <p:nvSpPr>
          <p:cNvPr id="3" name="object 3"/>
          <p:cNvSpPr/>
          <p:nvPr/>
        </p:nvSpPr>
        <p:spPr>
          <a:xfrm>
            <a:off x="7967471" y="4044696"/>
            <a:ext cx="1118616" cy="1065274"/>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F8AD1EB8-A56E-4EE2-8CEB-CB19FC71D3EF}"/>
              </a:ext>
            </a:extLst>
          </p:cNvPr>
          <p:cNvSpPr txBox="1"/>
          <p:nvPr/>
        </p:nvSpPr>
        <p:spPr>
          <a:xfrm>
            <a:off x="227796" y="1504950"/>
            <a:ext cx="8458200" cy="830997"/>
          </a:xfrm>
          <a:prstGeom prst="rect">
            <a:avLst/>
          </a:prstGeom>
          <a:noFill/>
        </p:spPr>
        <p:txBody>
          <a:bodyPr wrap="square" rtlCol="0">
            <a:spAutoFit/>
          </a:bodyPr>
          <a:lstStyle/>
          <a:p>
            <a:pPr algn="ctr"/>
            <a:r>
              <a:rPr lang="en-GB" sz="2400" b="1" dirty="0"/>
              <a:t>Autoencoders, Cluster Tracking and Optical Flow for the detection of temporospatial patterns in neural recordings</a:t>
            </a:r>
            <a:endParaRPr lang="en-GB" sz="3600" b="1"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10880"/>
            <a:ext cx="847026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latin typeface="Arial"/>
                <a:cs typeface="Arial"/>
              </a:rPr>
              <a:t>2.3 </a:t>
            </a:r>
            <a:r>
              <a:rPr sz="2000" b="1" dirty="0">
                <a:latin typeface="Arial"/>
                <a:cs typeface="Arial"/>
              </a:rPr>
              <a:t>What </a:t>
            </a:r>
            <a:r>
              <a:rPr sz="2000" b="1" spc="-5" dirty="0">
                <a:latin typeface="Arial"/>
                <a:cs typeface="Arial"/>
              </a:rPr>
              <a:t>does dense </a:t>
            </a:r>
            <a:r>
              <a:rPr sz="2000" b="1" dirty="0">
                <a:latin typeface="Arial"/>
                <a:cs typeface="Arial"/>
              </a:rPr>
              <a:t>optical flow </a:t>
            </a:r>
            <a:r>
              <a:rPr sz="2000" b="1" spc="-5" dirty="0">
                <a:latin typeface="Arial"/>
                <a:cs typeface="Arial"/>
              </a:rPr>
              <a:t>measure?</a:t>
            </a:r>
            <a:endParaRPr sz="2000" dirty="0">
              <a:latin typeface="Arial"/>
              <a:cs typeface="Arial"/>
            </a:endParaRPr>
          </a:p>
        </p:txBody>
      </p:sp>
      <p:sp>
        <p:nvSpPr>
          <p:cNvPr id="3" name="object 3"/>
          <p:cNvSpPr txBox="1"/>
          <p:nvPr/>
        </p:nvSpPr>
        <p:spPr>
          <a:xfrm>
            <a:off x="339090" y="2243200"/>
            <a:ext cx="5381448" cy="1172116"/>
          </a:xfrm>
          <a:prstGeom prst="rect">
            <a:avLst/>
          </a:prstGeom>
        </p:spPr>
        <p:txBody>
          <a:bodyPr vert="horz" wrap="square" lIns="0" tIns="12700" rIns="0" bIns="0" rtlCol="0">
            <a:spAutoFit/>
          </a:bodyPr>
          <a:lstStyle/>
          <a:p>
            <a:pPr marL="184150" indent="-171450">
              <a:lnSpc>
                <a:spcPct val="100000"/>
              </a:lnSpc>
              <a:spcBef>
                <a:spcPts val="100"/>
              </a:spcBef>
              <a:buFont typeface="Wingdings" panose="05000000000000000000" pitchFamily="2" charset="2"/>
              <a:buChar char="à"/>
            </a:pPr>
            <a:r>
              <a:rPr sz="1200" spc="-5" dirty="0">
                <a:latin typeface="Arial"/>
                <a:cs typeface="Arial"/>
              </a:rPr>
              <a:t>Horn</a:t>
            </a:r>
            <a:r>
              <a:rPr sz="1200" spc="-10" dirty="0">
                <a:latin typeface="Arial"/>
                <a:cs typeface="Arial"/>
              </a:rPr>
              <a:t> </a:t>
            </a:r>
            <a:r>
              <a:rPr sz="1200" dirty="0">
                <a:latin typeface="Arial"/>
                <a:cs typeface="Arial"/>
              </a:rPr>
              <a:t>&amp;</a:t>
            </a:r>
            <a:r>
              <a:rPr sz="1200" spc="5" dirty="0">
                <a:latin typeface="Arial"/>
                <a:cs typeface="Arial"/>
              </a:rPr>
              <a:t> </a:t>
            </a:r>
            <a:r>
              <a:rPr sz="1200" dirty="0">
                <a:latin typeface="Arial"/>
                <a:cs typeface="Arial"/>
              </a:rPr>
              <a:t>Schunck’s</a:t>
            </a:r>
            <a:r>
              <a:rPr sz="1200" spc="-35" dirty="0">
                <a:latin typeface="Arial"/>
                <a:cs typeface="Arial"/>
              </a:rPr>
              <a:t> </a:t>
            </a:r>
            <a:r>
              <a:rPr sz="1200" dirty="0">
                <a:latin typeface="Arial"/>
                <a:cs typeface="Arial"/>
              </a:rPr>
              <a:t>method</a:t>
            </a:r>
            <a:r>
              <a:rPr sz="1200" spc="-45" dirty="0">
                <a:latin typeface="Arial"/>
                <a:cs typeface="Arial"/>
              </a:rPr>
              <a:t> </a:t>
            </a:r>
            <a:r>
              <a:rPr sz="1200" spc="-5" dirty="0">
                <a:latin typeface="Arial"/>
                <a:cs typeface="Arial"/>
              </a:rPr>
              <a:t>is</a:t>
            </a:r>
            <a:r>
              <a:rPr sz="1200" dirty="0">
                <a:latin typeface="Arial"/>
                <a:cs typeface="Arial"/>
              </a:rPr>
              <a:t> </a:t>
            </a:r>
            <a:r>
              <a:rPr sz="1200" spc="-5" dirty="0">
                <a:latin typeface="Arial"/>
                <a:cs typeface="Arial"/>
              </a:rPr>
              <a:t>based</a:t>
            </a:r>
            <a:r>
              <a:rPr sz="1200" spc="-30" dirty="0">
                <a:latin typeface="Arial"/>
                <a:cs typeface="Arial"/>
              </a:rPr>
              <a:t> </a:t>
            </a:r>
            <a:r>
              <a:rPr sz="1200" spc="-5" dirty="0">
                <a:latin typeface="Arial"/>
                <a:cs typeface="Arial"/>
              </a:rPr>
              <a:t>on</a:t>
            </a:r>
            <a:r>
              <a:rPr sz="1200" spc="-10" dirty="0">
                <a:latin typeface="Arial"/>
                <a:cs typeface="Arial"/>
              </a:rPr>
              <a:t> </a:t>
            </a:r>
            <a:r>
              <a:rPr sz="1200" dirty="0">
                <a:latin typeface="Arial"/>
                <a:cs typeface="Arial"/>
              </a:rPr>
              <a:t>the</a:t>
            </a:r>
            <a:r>
              <a:rPr sz="1200" spc="-20" dirty="0">
                <a:latin typeface="Arial"/>
                <a:cs typeface="Arial"/>
              </a:rPr>
              <a:t> </a:t>
            </a:r>
            <a:r>
              <a:rPr sz="1200" spc="-5" dirty="0">
                <a:latin typeface="Arial"/>
                <a:cs typeface="Arial"/>
              </a:rPr>
              <a:t>gradient</a:t>
            </a:r>
            <a:r>
              <a:rPr sz="1200" spc="-20" dirty="0">
                <a:latin typeface="Arial"/>
                <a:cs typeface="Arial"/>
              </a:rPr>
              <a:t> </a:t>
            </a:r>
            <a:r>
              <a:rPr sz="1200" spc="-5" dirty="0">
                <a:latin typeface="Arial"/>
                <a:cs typeface="Arial"/>
              </a:rPr>
              <a:t>in</a:t>
            </a:r>
            <a:r>
              <a:rPr sz="1200" spc="-10" dirty="0">
                <a:latin typeface="Arial"/>
                <a:cs typeface="Arial"/>
              </a:rPr>
              <a:t> </a:t>
            </a:r>
            <a:r>
              <a:rPr sz="1200" dirty="0">
                <a:latin typeface="Arial"/>
                <a:cs typeface="Arial"/>
              </a:rPr>
              <a:t>time</a:t>
            </a:r>
            <a:r>
              <a:rPr lang="en-US" sz="1200" dirty="0">
                <a:latin typeface="Arial"/>
                <a:cs typeface="Arial"/>
              </a:rPr>
              <a:t> (and space)</a:t>
            </a:r>
          </a:p>
          <a:p>
            <a:pPr marL="12700">
              <a:lnSpc>
                <a:spcPct val="100000"/>
              </a:lnSpc>
              <a:spcBef>
                <a:spcPts val="100"/>
              </a:spcBef>
            </a:pPr>
            <a:endParaRPr lang="en-US" sz="1200" dirty="0">
              <a:latin typeface="Arial"/>
              <a:cs typeface="Arial"/>
            </a:endParaRPr>
          </a:p>
          <a:p>
            <a:pPr marL="641350" lvl="1" indent="-171450">
              <a:spcBef>
                <a:spcPts val="100"/>
              </a:spcBef>
              <a:buFont typeface="Wingdings" panose="05000000000000000000" pitchFamily="2" charset="2"/>
              <a:buChar char="à"/>
            </a:pPr>
            <a:r>
              <a:rPr sz="1200" spc="-5" dirty="0">
                <a:latin typeface="Arial"/>
                <a:cs typeface="Arial"/>
              </a:rPr>
              <a:t>Focal </a:t>
            </a:r>
            <a:r>
              <a:rPr sz="1200" dirty="0">
                <a:latin typeface="Arial"/>
                <a:cs typeface="Arial"/>
              </a:rPr>
              <a:t>patterns </a:t>
            </a:r>
            <a:r>
              <a:rPr sz="1200" spc="-5" dirty="0">
                <a:latin typeface="Arial"/>
                <a:cs typeface="Arial"/>
              </a:rPr>
              <a:t>like saddles arguably relate </a:t>
            </a:r>
            <a:r>
              <a:rPr sz="1200" dirty="0">
                <a:latin typeface="Arial"/>
                <a:cs typeface="Arial"/>
              </a:rPr>
              <a:t>to </a:t>
            </a:r>
            <a:r>
              <a:rPr sz="1200" spc="-5" dirty="0">
                <a:latin typeface="Arial"/>
                <a:cs typeface="Arial"/>
              </a:rPr>
              <a:t>a rising peak</a:t>
            </a:r>
            <a:endParaRPr lang="en-US" sz="1200" spc="-5" dirty="0">
              <a:latin typeface="Arial"/>
              <a:cs typeface="Arial"/>
            </a:endParaRPr>
          </a:p>
          <a:p>
            <a:pPr marL="469900" lvl="1">
              <a:spcBef>
                <a:spcPts val="100"/>
              </a:spcBef>
            </a:pPr>
            <a:endParaRPr lang="en-US" sz="1200" spc="-5" dirty="0">
              <a:latin typeface="Arial"/>
              <a:cs typeface="Arial"/>
            </a:endParaRPr>
          </a:p>
          <a:p>
            <a:pPr marL="641350" lvl="1" indent="-171450">
              <a:spcBef>
                <a:spcPts val="100"/>
              </a:spcBef>
              <a:buFont typeface="Wingdings" panose="05000000000000000000" pitchFamily="2" charset="2"/>
              <a:buChar char="à"/>
            </a:pPr>
            <a:r>
              <a:rPr lang="en-GB" sz="1200" spc="-5" dirty="0">
                <a:latin typeface="Arial"/>
                <a:cs typeface="Arial"/>
              </a:rPr>
              <a:t>Spirals might relate </a:t>
            </a:r>
            <a:r>
              <a:rPr lang="en-GB" sz="1200" dirty="0">
                <a:latin typeface="Arial"/>
                <a:cs typeface="Arial"/>
              </a:rPr>
              <a:t>to </a:t>
            </a:r>
            <a:r>
              <a:rPr lang="en-GB" sz="1200" spc="-5" dirty="0">
                <a:latin typeface="Arial"/>
                <a:cs typeface="Arial"/>
              </a:rPr>
              <a:t>activity </a:t>
            </a:r>
            <a:r>
              <a:rPr lang="en-GB" sz="1200" dirty="0">
                <a:latin typeface="Arial"/>
                <a:cs typeface="Arial"/>
              </a:rPr>
              <a:t>that </a:t>
            </a:r>
            <a:r>
              <a:rPr lang="en-GB" sz="1200" spc="-5" dirty="0">
                <a:latin typeface="Arial"/>
                <a:cs typeface="Arial"/>
              </a:rPr>
              <a:t>increases </a:t>
            </a:r>
            <a:r>
              <a:rPr lang="en-GB" sz="1200" dirty="0">
                <a:latin typeface="Arial"/>
                <a:cs typeface="Arial"/>
              </a:rPr>
              <a:t>at some part of the  </a:t>
            </a:r>
            <a:r>
              <a:rPr lang="en-GB" sz="1200" spc="-5" dirty="0">
                <a:latin typeface="Arial"/>
                <a:cs typeface="Arial"/>
              </a:rPr>
              <a:t>neighbourhood and decreases </a:t>
            </a:r>
            <a:r>
              <a:rPr lang="en-GB" sz="1200" dirty="0">
                <a:latin typeface="Arial"/>
                <a:cs typeface="Arial"/>
              </a:rPr>
              <a:t>at</a:t>
            </a:r>
            <a:r>
              <a:rPr lang="en-GB" sz="1200" spc="-100" dirty="0">
                <a:latin typeface="Arial"/>
                <a:cs typeface="Arial"/>
              </a:rPr>
              <a:t> </a:t>
            </a:r>
            <a:r>
              <a:rPr lang="en-GB" sz="1200" dirty="0">
                <a:latin typeface="Arial"/>
                <a:cs typeface="Arial"/>
              </a:rPr>
              <a:t>others.</a:t>
            </a:r>
          </a:p>
        </p:txBody>
      </p:sp>
      <p:sp>
        <p:nvSpPr>
          <p:cNvPr id="5" name="object 5"/>
          <p:cNvSpPr/>
          <p:nvPr/>
        </p:nvSpPr>
        <p:spPr>
          <a:xfrm>
            <a:off x="1728216" y="885901"/>
            <a:ext cx="3218688" cy="30552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34367" y="1366519"/>
            <a:ext cx="4530810" cy="140208"/>
          </a:xfrm>
          <a:prstGeom prst="rect">
            <a:avLst/>
          </a:prstGeom>
          <a:blipFill>
            <a:blip r:embed="rId4" cstate="print"/>
            <a:stretch>
              <a:fillRect/>
            </a:stretch>
          </a:blipFill>
        </p:spPr>
        <p:txBody>
          <a:bodyPr wrap="square" lIns="0" tIns="0" rIns="0" bIns="0" rtlCol="0"/>
          <a:lstStyle/>
          <a:p>
            <a:endParaRPr/>
          </a:p>
        </p:txBody>
      </p:sp>
      <p:grpSp>
        <p:nvGrpSpPr>
          <p:cNvPr id="7" name="object 7"/>
          <p:cNvGrpSpPr/>
          <p:nvPr/>
        </p:nvGrpSpPr>
        <p:grpSpPr>
          <a:xfrm>
            <a:off x="406908" y="1560714"/>
            <a:ext cx="2190115" cy="152400"/>
            <a:chOff x="406908" y="1560714"/>
            <a:chExt cx="2190115" cy="152400"/>
          </a:xfrm>
        </p:grpSpPr>
        <p:sp>
          <p:nvSpPr>
            <p:cNvPr id="8" name="object 8"/>
            <p:cNvSpPr/>
            <p:nvPr/>
          </p:nvSpPr>
          <p:spPr>
            <a:xfrm>
              <a:off x="406908" y="1560714"/>
              <a:ext cx="1380744" cy="152018"/>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824385" y="1577339"/>
              <a:ext cx="772510" cy="132587"/>
            </a:xfrm>
            <a:prstGeom prst="rect">
              <a:avLst/>
            </a:prstGeom>
            <a:blipFill>
              <a:blip r:embed="rId6" cstate="print"/>
              <a:stretch>
                <a:fillRect/>
              </a:stretch>
            </a:blipFill>
          </p:spPr>
          <p:txBody>
            <a:bodyPr wrap="square" lIns="0" tIns="0" rIns="0" bIns="0" rtlCol="0"/>
            <a:lstStyle/>
            <a:p>
              <a:endParaRPr/>
            </a:p>
          </p:txBody>
        </p:sp>
      </p:grpSp>
      <p:sp>
        <p:nvSpPr>
          <p:cNvPr id="10" name="object 10"/>
          <p:cNvSpPr txBox="1"/>
          <p:nvPr/>
        </p:nvSpPr>
        <p:spPr>
          <a:xfrm>
            <a:off x="339090" y="788669"/>
            <a:ext cx="4819015" cy="1000125"/>
          </a:xfrm>
          <a:prstGeom prst="rect">
            <a:avLst/>
          </a:prstGeom>
          <a:ln w="25400">
            <a:solidFill>
              <a:srgbClr val="BCBCBC"/>
            </a:solidFill>
          </a:ln>
        </p:spPr>
        <p:txBody>
          <a:bodyPr vert="horz" wrap="square" lIns="0" tIns="5715" rIns="0" bIns="0" rtlCol="0">
            <a:spAutoFit/>
          </a:bodyPr>
          <a:lstStyle/>
          <a:p>
            <a:pPr>
              <a:lnSpc>
                <a:spcPct val="100000"/>
              </a:lnSpc>
              <a:spcBef>
                <a:spcPts val="45"/>
              </a:spcBef>
            </a:pPr>
            <a:endParaRPr sz="1200">
              <a:latin typeface="Times New Roman"/>
              <a:cs typeface="Times New Roman"/>
            </a:endParaRPr>
          </a:p>
          <a:p>
            <a:pPr marL="111760">
              <a:lnSpc>
                <a:spcPct val="100000"/>
              </a:lnSpc>
            </a:pPr>
            <a:r>
              <a:rPr sz="800" dirty="0">
                <a:latin typeface="Arial"/>
                <a:cs typeface="Arial"/>
              </a:rPr>
              <a:t>Minimize </a:t>
            </a:r>
            <a:r>
              <a:rPr sz="800" spc="-5" dirty="0">
                <a:latin typeface="Arial"/>
                <a:cs typeface="Arial"/>
              </a:rPr>
              <a:t>Energy</a:t>
            </a:r>
            <a:r>
              <a:rPr sz="800" spc="-20" dirty="0">
                <a:latin typeface="Arial"/>
                <a:cs typeface="Arial"/>
              </a:rPr>
              <a:t> </a:t>
            </a:r>
            <a:r>
              <a:rPr sz="800" spc="-5" dirty="0">
                <a:latin typeface="Arial"/>
                <a:cs typeface="Arial"/>
              </a:rPr>
              <a:t>functional</a:t>
            </a:r>
            <a:endParaRPr sz="80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2" name="object 12"/>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3" name="object 13"/>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10</a:t>
            </a:fld>
            <a:endParaRPr dirty="0"/>
          </a:p>
        </p:txBody>
      </p:sp>
      <p:sp>
        <p:nvSpPr>
          <p:cNvPr id="17" name="Rectangle 16">
            <a:extLst>
              <a:ext uri="{FF2B5EF4-FFF2-40B4-BE49-F238E27FC236}">
                <a16:creationId xmlns:a16="http://schemas.microsoft.com/office/drawing/2014/main" id="{367DCD81-25A0-45B0-93E3-EDA4FF58EEDC}"/>
              </a:ext>
            </a:extLst>
          </p:cNvPr>
          <p:cNvSpPr/>
          <p:nvPr/>
        </p:nvSpPr>
        <p:spPr>
          <a:xfrm>
            <a:off x="159512" y="4074176"/>
            <a:ext cx="9375552" cy="646331"/>
          </a:xfrm>
          <a:prstGeom prst="rect">
            <a:avLst/>
          </a:prstGeom>
        </p:spPr>
        <p:txBody>
          <a:bodyPr wrap="square">
            <a:spAutoFit/>
          </a:bodyPr>
          <a:lstStyle/>
          <a:p>
            <a:pPr marL="12700">
              <a:lnSpc>
                <a:spcPct val="100000"/>
              </a:lnSpc>
              <a:spcBef>
                <a:spcPts val="5"/>
              </a:spcBef>
              <a:tabLst>
                <a:tab pos="299085" algn="l"/>
              </a:tabLst>
            </a:pPr>
            <a:r>
              <a:rPr lang="en-GB" b="1" spc="-5" dirty="0">
                <a:latin typeface="Arial"/>
                <a:cs typeface="Arial"/>
              </a:rPr>
              <a:t>Patterns </a:t>
            </a:r>
            <a:r>
              <a:rPr lang="en-GB" b="1" dirty="0">
                <a:latin typeface="Arial"/>
                <a:cs typeface="Arial"/>
              </a:rPr>
              <a:t>in dense </a:t>
            </a:r>
            <a:r>
              <a:rPr lang="en-GB" b="1" spc="-5" dirty="0">
                <a:latin typeface="Arial"/>
                <a:cs typeface="Arial"/>
              </a:rPr>
              <a:t>optical </a:t>
            </a:r>
            <a:r>
              <a:rPr lang="en-GB" b="1" dirty="0">
                <a:latin typeface="Arial"/>
                <a:cs typeface="Arial"/>
              </a:rPr>
              <a:t>flow do </a:t>
            </a:r>
            <a:r>
              <a:rPr lang="en-GB" b="1" spc="-5" dirty="0">
                <a:latin typeface="Arial"/>
                <a:cs typeface="Arial"/>
              </a:rPr>
              <a:t>not necessarily </a:t>
            </a:r>
            <a:r>
              <a:rPr lang="en-GB" b="1" dirty="0">
                <a:latin typeface="Arial"/>
                <a:cs typeface="Arial"/>
              </a:rPr>
              <a:t>capture</a:t>
            </a:r>
            <a:r>
              <a:rPr lang="en-GB" b="1" spc="-10" dirty="0">
                <a:latin typeface="Arial"/>
                <a:cs typeface="Arial"/>
              </a:rPr>
              <a:t> </a:t>
            </a:r>
            <a:r>
              <a:rPr lang="en-GB" b="1" spc="-5" dirty="0">
                <a:latin typeface="Arial"/>
                <a:cs typeface="Arial"/>
              </a:rPr>
              <a:t>motion</a:t>
            </a:r>
            <a:endParaRPr lang="en-GB" spc="-5" dirty="0">
              <a:latin typeface="Arial"/>
              <a:cs typeface="Arial"/>
            </a:endParaRPr>
          </a:p>
          <a:p>
            <a:pPr marL="12700">
              <a:lnSpc>
                <a:spcPct val="100000"/>
              </a:lnSpc>
              <a:spcBef>
                <a:spcPts val="5"/>
              </a:spcBef>
              <a:tabLst>
                <a:tab pos="299085" algn="l"/>
              </a:tabLst>
            </a:pPr>
            <a:r>
              <a:rPr lang="en-GB" b="1" dirty="0">
                <a:latin typeface="Arial"/>
                <a:cs typeface="Arial"/>
              </a:rPr>
              <a:t>Focal </a:t>
            </a:r>
            <a:r>
              <a:rPr lang="en-GB" b="1" spc="-5" dirty="0">
                <a:latin typeface="Arial"/>
                <a:cs typeface="Arial"/>
              </a:rPr>
              <a:t>patterns </a:t>
            </a:r>
            <a:r>
              <a:rPr lang="en-GB" b="1" dirty="0">
                <a:latin typeface="Arial"/>
                <a:cs typeface="Arial"/>
              </a:rPr>
              <a:t>do arguably not relate to </a:t>
            </a:r>
            <a:r>
              <a:rPr lang="en-GB" b="1" spc="-5" dirty="0">
                <a:latin typeface="Arial"/>
                <a:cs typeface="Arial"/>
              </a:rPr>
              <a:t>velocities </a:t>
            </a:r>
            <a:r>
              <a:rPr lang="en-GB" b="1" dirty="0">
                <a:latin typeface="Arial"/>
                <a:cs typeface="Arial"/>
              </a:rPr>
              <a:t>of </a:t>
            </a:r>
            <a:r>
              <a:rPr lang="en-GB" b="1" spc="-5" dirty="0">
                <a:latin typeface="Arial"/>
                <a:cs typeface="Arial"/>
              </a:rPr>
              <a:t>travelling</a:t>
            </a:r>
            <a:r>
              <a:rPr lang="en-GB" b="1" spc="30" dirty="0">
                <a:latin typeface="Arial"/>
                <a:cs typeface="Arial"/>
              </a:rPr>
              <a:t> </a:t>
            </a:r>
            <a:r>
              <a:rPr lang="en-GB" b="1" dirty="0">
                <a:latin typeface="Arial"/>
                <a:cs typeface="Arial"/>
              </a:rPr>
              <a:t>signals</a:t>
            </a:r>
          </a:p>
        </p:txBody>
      </p:sp>
      <p:sp>
        <p:nvSpPr>
          <p:cNvPr id="15" name="object 5">
            <a:extLst>
              <a:ext uri="{FF2B5EF4-FFF2-40B4-BE49-F238E27FC236}">
                <a16:creationId xmlns:a16="http://schemas.microsoft.com/office/drawing/2014/main" id="{208E93FF-505A-421B-A2B0-D8100EF0C0D6}"/>
              </a:ext>
            </a:extLst>
          </p:cNvPr>
          <p:cNvSpPr/>
          <p:nvPr/>
        </p:nvSpPr>
        <p:spPr>
          <a:xfrm>
            <a:off x="5562600" y="788670"/>
            <a:ext cx="3352800" cy="3021876"/>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90384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11</a:t>
            </a:fld>
            <a:endParaRPr dirty="0"/>
          </a:p>
        </p:txBody>
      </p:sp>
      <p:sp>
        <p:nvSpPr>
          <p:cNvPr id="7" name="Rectangle 6">
            <a:extLst>
              <a:ext uri="{FF2B5EF4-FFF2-40B4-BE49-F238E27FC236}">
                <a16:creationId xmlns:a16="http://schemas.microsoft.com/office/drawing/2014/main" id="{71873493-BBC0-4AE1-8AC8-0A216086E379}"/>
              </a:ext>
            </a:extLst>
          </p:cNvPr>
          <p:cNvSpPr/>
          <p:nvPr/>
        </p:nvSpPr>
        <p:spPr>
          <a:xfrm>
            <a:off x="149813" y="895350"/>
            <a:ext cx="8621185" cy="3385542"/>
          </a:xfrm>
          <a:prstGeom prst="rect">
            <a:avLst/>
          </a:prstGeom>
        </p:spPr>
        <p:txBody>
          <a:bodyPr wrap="square">
            <a:spAutoFit/>
          </a:bodyPr>
          <a:lstStyle/>
          <a:p>
            <a:pPr>
              <a:lnSpc>
                <a:spcPct val="100000"/>
              </a:lnSpc>
            </a:pPr>
            <a:endParaRPr lang="en-GB" sz="1600" dirty="0">
              <a:latin typeface="Arial"/>
              <a:cs typeface="Arial"/>
            </a:endParaRPr>
          </a:p>
          <a:p>
            <a:pPr>
              <a:lnSpc>
                <a:spcPct val="100000"/>
              </a:lnSpc>
            </a:pPr>
            <a:endParaRPr lang="en-GB" sz="1600" dirty="0">
              <a:latin typeface="Arial"/>
              <a:cs typeface="Arial"/>
            </a:endParaRPr>
          </a:p>
          <a:p>
            <a:pPr marL="299085" indent="-287020">
              <a:lnSpc>
                <a:spcPct val="100000"/>
              </a:lnSpc>
              <a:buFont typeface="Arial"/>
              <a:buChar char="•"/>
              <a:tabLst>
                <a:tab pos="299085" algn="l"/>
                <a:tab pos="299720" algn="l"/>
              </a:tabLst>
            </a:pPr>
            <a:r>
              <a:rPr lang="en-GB" sz="1400" dirty="0">
                <a:latin typeface="Arial"/>
                <a:cs typeface="Arial"/>
              </a:rPr>
              <a:t>Optical flow fields indicate temporal </a:t>
            </a:r>
            <a:r>
              <a:rPr lang="en-GB" sz="1400" spc="-5" dirty="0">
                <a:latin typeface="Arial"/>
                <a:cs typeface="Arial"/>
              </a:rPr>
              <a:t>dynamics </a:t>
            </a:r>
            <a:r>
              <a:rPr lang="en-GB" sz="1400" dirty="0">
                <a:latin typeface="Arial"/>
                <a:cs typeface="Arial"/>
              </a:rPr>
              <a:t>of </a:t>
            </a:r>
            <a:r>
              <a:rPr lang="en-GB" sz="1400" spc="-5" dirty="0">
                <a:latin typeface="Arial"/>
                <a:cs typeface="Arial"/>
              </a:rPr>
              <a:t>the </a:t>
            </a:r>
            <a:r>
              <a:rPr lang="en-GB" sz="1400" dirty="0">
                <a:latin typeface="Arial"/>
                <a:cs typeface="Arial"/>
              </a:rPr>
              <a:t>brain in a single vector field</a:t>
            </a:r>
          </a:p>
          <a:p>
            <a:pPr marL="12065">
              <a:lnSpc>
                <a:spcPct val="100000"/>
              </a:lnSpc>
              <a:tabLst>
                <a:tab pos="299085" algn="l"/>
                <a:tab pos="299720" algn="l"/>
              </a:tabLst>
            </a:pPr>
            <a:r>
              <a:rPr lang="en-GB" sz="1400" b="1" spc="-5" dirty="0">
                <a:latin typeface="Arial"/>
                <a:cs typeface="Arial"/>
              </a:rPr>
              <a:t>	</a:t>
            </a:r>
            <a:r>
              <a:rPr lang="en-GB" sz="1400" spc="-5" dirty="0">
                <a:latin typeface="Arial"/>
                <a:cs typeface="Arial"/>
              </a:rPr>
              <a:t>(e.g. decrease in V1 increase in V2 </a:t>
            </a:r>
            <a:r>
              <a:rPr lang="en-GB" sz="1400" dirty="0">
                <a:latin typeface="Arial"/>
                <a:cs typeface="Arial"/>
              </a:rPr>
              <a:t>stable at </a:t>
            </a:r>
            <a:r>
              <a:rPr lang="en-GB" sz="1400" spc="5" dirty="0">
                <a:latin typeface="Arial"/>
                <a:cs typeface="Arial"/>
              </a:rPr>
              <a:t>M1)</a:t>
            </a:r>
          </a:p>
          <a:p>
            <a:pPr marL="12065">
              <a:lnSpc>
                <a:spcPct val="100000"/>
              </a:lnSpc>
              <a:tabLst>
                <a:tab pos="299085" algn="l"/>
                <a:tab pos="299720" algn="l"/>
              </a:tabLst>
            </a:pPr>
            <a:endParaRPr lang="en-GB" sz="1400" spc="5" dirty="0">
              <a:latin typeface="Arial"/>
              <a:cs typeface="Arial"/>
              <a:sym typeface="Wingdings" panose="05000000000000000000" pitchFamily="2" charset="2"/>
            </a:endParaRPr>
          </a:p>
          <a:p>
            <a:pPr marL="12065">
              <a:lnSpc>
                <a:spcPct val="100000"/>
              </a:lnSpc>
              <a:tabLst>
                <a:tab pos="299085" algn="l"/>
                <a:tab pos="299720" algn="l"/>
              </a:tabLst>
            </a:pPr>
            <a:r>
              <a:rPr lang="en-GB" sz="1400" spc="5" dirty="0">
                <a:latin typeface="Arial"/>
                <a:cs typeface="Arial"/>
                <a:sym typeface="Wingdings" panose="05000000000000000000" pitchFamily="2" charset="2"/>
              </a:rPr>
              <a:t> Vector fields are a good tool for </a:t>
            </a:r>
            <a:r>
              <a:rPr lang="en-GB" sz="1400" u="sng" spc="5" dirty="0">
                <a:latin typeface="Arial"/>
                <a:cs typeface="Arial"/>
                <a:sym typeface="Wingdings" panose="05000000000000000000" pitchFamily="2" charset="2"/>
              </a:rPr>
              <a:t>visualization</a:t>
            </a:r>
            <a:r>
              <a:rPr lang="en-GB" sz="1400" spc="5" dirty="0">
                <a:latin typeface="Arial"/>
                <a:cs typeface="Arial"/>
                <a:sym typeface="Wingdings" panose="05000000000000000000" pitchFamily="2" charset="2"/>
              </a:rPr>
              <a:t> of temporospatial dynamics of neural activity</a:t>
            </a:r>
            <a:endParaRPr lang="en-GB" sz="1400" spc="5" dirty="0">
              <a:latin typeface="Arial"/>
              <a:cs typeface="Arial"/>
            </a:endParaRPr>
          </a:p>
          <a:p>
            <a:pPr marL="12065">
              <a:lnSpc>
                <a:spcPct val="100000"/>
              </a:lnSpc>
              <a:tabLst>
                <a:tab pos="299085" algn="l"/>
                <a:tab pos="299720" algn="l"/>
              </a:tabLst>
            </a:pPr>
            <a:endParaRPr lang="en-GB" sz="1400" spc="5" dirty="0">
              <a:latin typeface="Arial"/>
              <a:cs typeface="Arial"/>
            </a:endParaRPr>
          </a:p>
          <a:p>
            <a:pPr marL="12065">
              <a:lnSpc>
                <a:spcPct val="100000"/>
              </a:lnSpc>
              <a:tabLst>
                <a:tab pos="299085" algn="l"/>
                <a:tab pos="299720" algn="l"/>
              </a:tabLst>
            </a:pPr>
            <a:endParaRPr lang="en-GB" sz="1400" dirty="0">
              <a:latin typeface="Arial"/>
              <a:cs typeface="Arial"/>
            </a:endParaRPr>
          </a:p>
          <a:p>
            <a:pPr marL="299085" indent="-287020">
              <a:lnSpc>
                <a:spcPct val="100000"/>
              </a:lnSpc>
              <a:buChar char="•"/>
              <a:tabLst>
                <a:tab pos="299085" algn="l"/>
                <a:tab pos="299720" algn="l"/>
              </a:tabLst>
            </a:pPr>
            <a:r>
              <a:rPr lang="en-GB" sz="1400" dirty="0">
                <a:latin typeface="Arial"/>
                <a:cs typeface="Arial"/>
              </a:rPr>
              <a:t>If there</a:t>
            </a:r>
            <a:r>
              <a:rPr lang="en-GB" sz="1400" spc="-5" dirty="0">
                <a:latin typeface="Arial"/>
                <a:cs typeface="Arial"/>
              </a:rPr>
              <a:t> is</a:t>
            </a:r>
            <a:r>
              <a:rPr lang="en-GB" sz="1400" spc="5" dirty="0">
                <a:latin typeface="Arial"/>
                <a:cs typeface="Arial"/>
              </a:rPr>
              <a:t> </a:t>
            </a:r>
            <a:r>
              <a:rPr lang="en-GB" sz="1400" dirty="0">
                <a:latin typeface="Arial"/>
                <a:cs typeface="Arial"/>
              </a:rPr>
              <a:t>a</a:t>
            </a:r>
            <a:r>
              <a:rPr lang="en-GB" sz="1400" spc="-10" dirty="0">
                <a:latin typeface="Arial"/>
                <a:cs typeface="Arial"/>
              </a:rPr>
              <a:t> </a:t>
            </a:r>
            <a:r>
              <a:rPr lang="en-GB" sz="1400" b="1" dirty="0">
                <a:latin typeface="Arial"/>
                <a:cs typeface="Arial"/>
              </a:rPr>
              <a:t>transition</a:t>
            </a:r>
            <a:r>
              <a:rPr lang="en-GB" sz="1400" b="1" spc="-25" dirty="0">
                <a:latin typeface="Arial"/>
                <a:cs typeface="Arial"/>
              </a:rPr>
              <a:t> </a:t>
            </a:r>
            <a:r>
              <a:rPr lang="en-GB" sz="1400" b="1" dirty="0">
                <a:latin typeface="Arial"/>
                <a:cs typeface="Arial"/>
              </a:rPr>
              <a:t>of</a:t>
            </a:r>
            <a:r>
              <a:rPr lang="en-GB" sz="1400" b="1" spc="10" dirty="0">
                <a:latin typeface="Arial"/>
                <a:cs typeface="Arial"/>
              </a:rPr>
              <a:t> </a:t>
            </a:r>
            <a:r>
              <a:rPr lang="en-GB" sz="1400" b="1" dirty="0">
                <a:latin typeface="Arial"/>
                <a:cs typeface="Arial"/>
              </a:rPr>
              <a:t>peak</a:t>
            </a:r>
            <a:r>
              <a:rPr lang="en-GB" sz="1400" b="1" spc="-35" dirty="0">
                <a:latin typeface="Arial"/>
                <a:cs typeface="Arial"/>
              </a:rPr>
              <a:t> </a:t>
            </a:r>
            <a:r>
              <a:rPr lang="en-GB" sz="1400" b="1" spc="-5" dirty="0">
                <a:latin typeface="Arial"/>
                <a:cs typeface="Arial"/>
              </a:rPr>
              <a:t>activation</a:t>
            </a:r>
            <a:r>
              <a:rPr lang="en-GB" sz="1400" spc="-15" dirty="0">
                <a:latin typeface="Arial"/>
                <a:cs typeface="Arial"/>
              </a:rPr>
              <a:t> </a:t>
            </a:r>
            <a:r>
              <a:rPr lang="en-GB" sz="1400" dirty="0">
                <a:latin typeface="Arial"/>
                <a:cs typeface="Arial"/>
              </a:rPr>
              <a:t>optical</a:t>
            </a:r>
            <a:r>
              <a:rPr lang="en-GB" sz="1400" spc="-35" dirty="0">
                <a:latin typeface="Arial"/>
                <a:cs typeface="Arial"/>
              </a:rPr>
              <a:t> </a:t>
            </a:r>
            <a:r>
              <a:rPr lang="en-GB" sz="1400" dirty="0">
                <a:latin typeface="Arial"/>
                <a:cs typeface="Arial"/>
              </a:rPr>
              <a:t>flow may</a:t>
            </a:r>
            <a:r>
              <a:rPr lang="en-GB" sz="1400" spc="-25" dirty="0">
                <a:latin typeface="Arial"/>
                <a:cs typeface="Arial"/>
              </a:rPr>
              <a:t> </a:t>
            </a:r>
            <a:r>
              <a:rPr lang="en-GB" sz="1400" dirty="0">
                <a:latin typeface="Arial"/>
                <a:cs typeface="Arial"/>
              </a:rPr>
              <a:t>indicates</a:t>
            </a:r>
            <a:r>
              <a:rPr lang="en-GB" sz="1400" spc="-30" dirty="0">
                <a:latin typeface="Arial"/>
                <a:cs typeface="Arial"/>
              </a:rPr>
              <a:t> </a:t>
            </a:r>
            <a:r>
              <a:rPr lang="en-GB" sz="1400" dirty="0">
                <a:latin typeface="Arial"/>
                <a:cs typeface="Arial"/>
              </a:rPr>
              <a:t>the</a:t>
            </a:r>
            <a:r>
              <a:rPr lang="en-GB" sz="1400" spc="-5" dirty="0">
                <a:latin typeface="Arial"/>
                <a:cs typeface="Arial"/>
              </a:rPr>
              <a:t> </a:t>
            </a:r>
            <a:r>
              <a:rPr lang="en-GB" sz="1400" b="1" dirty="0">
                <a:latin typeface="Arial"/>
                <a:cs typeface="Arial"/>
              </a:rPr>
              <a:t>direction</a:t>
            </a:r>
            <a:r>
              <a:rPr lang="en-GB" sz="1400" b="1" spc="-35" dirty="0">
                <a:latin typeface="Arial"/>
                <a:cs typeface="Arial"/>
              </a:rPr>
              <a:t> </a:t>
            </a:r>
            <a:r>
              <a:rPr lang="en-GB" sz="1400" b="1" dirty="0">
                <a:latin typeface="Arial"/>
                <a:cs typeface="Arial"/>
              </a:rPr>
              <a:t>of </a:t>
            </a:r>
            <a:r>
              <a:rPr lang="en-GB" sz="1400" b="1" spc="-5" dirty="0">
                <a:latin typeface="Arial"/>
                <a:cs typeface="Arial"/>
              </a:rPr>
              <a:t>travelling</a:t>
            </a:r>
            <a:r>
              <a:rPr lang="en-GB" sz="1400" b="1" spc="-20" dirty="0">
                <a:latin typeface="Arial"/>
                <a:cs typeface="Arial"/>
              </a:rPr>
              <a:t> </a:t>
            </a:r>
            <a:r>
              <a:rPr lang="en-GB" sz="1400" b="1" spc="-10" dirty="0">
                <a:latin typeface="Arial"/>
                <a:cs typeface="Arial"/>
              </a:rPr>
              <a:t>waves</a:t>
            </a:r>
          </a:p>
          <a:p>
            <a:pPr marL="299085" indent="-287020">
              <a:lnSpc>
                <a:spcPct val="100000"/>
              </a:lnSpc>
              <a:buChar char="•"/>
              <a:tabLst>
                <a:tab pos="299085" algn="l"/>
                <a:tab pos="299720" algn="l"/>
              </a:tabLst>
            </a:pPr>
            <a:endParaRPr lang="en-GB" sz="1400" spc="-10" dirty="0">
              <a:latin typeface="Arial"/>
              <a:cs typeface="Arial"/>
            </a:endParaRPr>
          </a:p>
          <a:p>
            <a:pPr marL="12065">
              <a:lnSpc>
                <a:spcPct val="100000"/>
              </a:lnSpc>
              <a:tabLst>
                <a:tab pos="299085" algn="l"/>
                <a:tab pos="299720" algn="l"/>
              </a:tabLst>
            </a:pPr>
            <a:endParaRPr lang="en-GB" sz="1400" spc="-10" dirty="0">
              <a:latin typeface="Arial"/>
              <a:cs typeface="Arial"/>
            </a:endParaRPr>
          </a:p>
          <a:p>
            <a:pPr marL="299085" indent="-287020">
              <a:lnSpc>
                <a:spcPct val="100000"/>
              </a:lnSpc>
              <a:buChar char="•"/>
              <a:tabLst>
                <a:tab pos="299085" algn="l"/>
                <a:tab pos="299720" algn="l"/>
              </a:tabLst>
            </a:pPr>
            <a:endParaRPr lang="en-GB" sz="1400" spc="-10" dirty="0">
              <a:latin typeface="Arial"/>
              <a:cs typeface="Arial"/>
            </a:endParaRPr>
          </a:p>
          <a:p>
            <a:pPr marL="12065">
              <a:lnSpc>
                <a:spcPct val="100000"/>
              </a:lnSpc>
              <a:tabLst>
                <a:tab pos="299085" algn="l"/>
                <a:tab pos="299720" algn="l"/>
              </a:tabLst>
            </a:pPr>
            <a:endParaRPr lang="en-GB" sz="1400" spc="-10" dirty="0">
              <a:latin typeface="Arial"/>
              <a:cs typeface="Arial"/>
            </a:endParaRPr>
          </a:p>
          <a:p>
            <a:pPr marL="299085" indent="-287020">
              <a:lnSpc>
                <a:spcPct val="100000"/>
              </a:lnSpc>
              <a:buChar char="•"/>
              <a:tabLst>
                <a:tab pos="299085" algn="l"/>
                <a:tab pos="299720" algn="l"/>
              </a:tabLst>
            </a:pPr>
            <a:endParaRPr lang="en-GB" sz="1400" spc="-10" dirty="0">
              <a:latin typeface="Arial"/>
              <a:cs typeface="Arial"/>
            </a:endParaRPr>
          </a:p>
          <a:p>
            <a:pPr marL="12065">
              <a:lnSpc>
                <a:spcPct val="100000"/>
              </a:lnSpc>
              <a:tabLst>
                <a:tab pos="299085" algn="l"/>
                <a:tab pos="299720" algn="l"/>
              </a:tabLst>
            </a:pPr>
            <a:r>
              <a:rPr lang="en-GB" sz="1400" b="1" spc="-10" dirty="0">
                <a:latin typeface="Arial"/>
                <a:cs typeface="Arial"/>
              </a:rPr>
              <a:t>Optical flow indicates the temporospatial dynamic of neural signals and can easily be visualized</a:t>
            </a:r>
            <a:endParaRPr lang="en-GB" sz="1400" b="1" dirty="0">
              <a:latin typeface="Arial"/>
              <a:cs typeface="Arial"/>
            </a:endParaRPr>
          </a:p>
        </p:txBody>
      </p:sp>
      <p:sp>
        <p:nvSpPr>
          <p:cNvPr id="8" name="object 2">
            <a:extLst>
              <a:ext uri="{FF2B5EF4-FFF2-40B4-BE49-F238E27FC236}">
                <a16:creationId xmlns:a16="http://schemas.microsoft.com/office/drawing/2014/main" id="{39F6CB0A-E8DB-4968-BC6F-701BAFE5AA12}"/>
              </a:ext>
            </a:extLst>
          </p:cNvPr>
          <p:cNvSpPr txBox="1">
            <a:spLocks noGrp="1"/>
          </p:cNvSpPr>
          <p:nvPr>
            <p:ph type="title"/>
          </p:nvPr>
        </p:nvSpPr>
        <p:spPr>
          <a:xfrm>
            <a:off x="76200" y="133350"/>
            <a:ext cx="847026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latin typeface="Arial"/>
                <a:cs typeface="Arial"/>
              </a:rPr>
              <a:t> 2.4 Why optical flow?</a:t>
            </a:r>
            <a:endParaRPr sz="2000" dirty="0">
              <a:latin typeface="Arial"/>
              <a:cs typeface="Arial"/>
            </a:endParaRPr>
          </a:p>
        </p:txBody>
      </p:sp>
    </p:spTree>
    <p:extLst>
      <p:ext uri="{BB962C8B-B14F-4D97-AF65-F5344CB8AC3E}">
        <p14:creationId xmlns:p14="http://schemas.microsoft.com/office/powerpoint/2010/main" val="170757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12</a:t>
            </a:fld>
            <a:endParaRPr dirty="0"/>
          </a:p>
        </p:txBody>
      </p:sp>
      <p:sp>
        <p:nvSpPr>
          <p:cNvPr id="3" name="object 3"/>
          <p:cNvSpPr txBox="1"/>
          <p:nvPr/>
        </p:nvSpPr>
        <p:spPr>
          <a:xfrm>
            <a:off x="1409700" y="1962150"/>
            <a:ext cx="6324600" cy="444352"/>
          </a:xfrm>
          <a:prstGeom prst="rect">
            <a:avLst/>
          </a:prstGeom>
        </p:spPr>
        <p:txBody>
          <a:bodyPr vert="horz" wrap="square" lIns="0" tIns="13335" rIns="0" bIns="0" rtlCol="0">
            <a:spAutoFit/>
          </a:bodyPr>
          <a:lstStyle/>
          <a:p>
            <a:pPr marL="12065" algn="ctr">
              <a:spcBef>
                <a:spcPts val="105"/>
              </a:spcBef>
              <a:tabLst>
                <a:tab pos="278130" algn="l"/>
              </a:tabLst>
            </a:pPr>
            <a:r>
              <a:rPr lang="de-DE" sz="2800" b="1" dirty="0">
                <a:latin typeface="Arial"/>
                <a:cs typeface="Arial"/>
              </a:rPr>
              <a:t>Filtering and preprocessing</a:t>
            </a:r>
            <a:r>
              <a:rPr lang="de-DE" sz="1600" b="1" dirty="0">
                <a:latin typeface="Arial"/>
                <a:cs typeface="Arial"/>
              </a:rPr>
              <a:t> </a:t>
            </a:r>
          </a:p>
        </p:txBody>
      </p:sp>
    </p:spTree>
    <p:extLst>
      <p:ext uri="{BB962C8B-B14F-4D97-AF65-F5344CB8AC3E}">
        <p14:creationId xmlns:p14="http://schemas.microsoft.com/office/powerpoint/2010/main" val="3761612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67B0783-257D-4736-AC9F-2FBEF38A2659}"/>
              </a:ext>
            </a:extLst>
          </p:cNvPr>
          <p:cNvSpPr/>
          <p:nvPr/>
        </p:nvSpPr>
        <p:spPr>
          <a:xfrm>
            <a:off x="3733800" y="1040520"/>
            <a:ext cx="5319866" cy="57441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object 2"/>
          <p:cNvSpPr txBox="1">
            <a:spLocks noGrp="1"/>
          </p:cNvSpPr>
          <p:nvPr>
            <p:ph type="title"/>
          </p:nvPr>
        </p:nvSpPr>
        <p:spPr>
          <a:xfrm>
            <a:off x="76200" y="120802"/>
            <a:ext cx="847026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t>3. Filtering and preprocessing</a:t>
            </a:r>
            <a:endParaRPr sz="2000" dirty="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2" name="object 12"/>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3" name="object 13"/>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13</a:t>
            </a:fld>
            <a:endParaRPr dirty="0"/>
          </a:p>
        </p:txBody>
      </p:sp>
      <p:graphicFrame>
        <p:nvGraphicFramePr>
          <p:cNvPr id="14" name="Table 14">
            <a:extLst>
              <a:ext uri="{FF2B5EF4-FFF2-40B4-BE49-F238E27FC236}">
                <a16:creationId xmlns:a16="http://schemas.microsoft.com/office/drawing/2014/main" id="{DA37B6F3-0960-4FD4-BB18-B5462643DD99}"/>
              </a:ext>
            </a:extLst>
          </p:cNvPr>
          <p:cNvGraphicFramePr>
            <a:graphicFrameLocks noGrp="1"/>
          </p:cNvGraphicFramePr>
          <p:nvPr>
            <p:extLst>
              <p:ext uri="{D42A27DB-BD31-4B8C-83A1-F6EECF244321}">
                <p14:modId xmlns:p14="http://schemas.microsoft.com/office/powerpoint/2010/main" val="2512823632"/>
              </p:ext>
            </p:extLst>
          </p:nvPr>
        </p:nvGraphicFramePr>
        <p:xfrm>
          <a:off x="76200" y="1614935"/>
          <a:ext cx="8978554" cy="255701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2035887"/>
                    </a:ext>
                  </a:extLst>
                </a:gridCol>
                <a:gridCol w="990600">
                  <a:extLst>
                    <a:ext uri="{9D8B030D-6E8A-4147-A177-3AD203B41FA5}">
                      <a16:colId xmlns:a16="http://schemas.microsoft.com/office/drawing/2014/main" val="1836531240"/>
                    </a:ext>
                  </a:extLst>
                </a:gridCol>
                <a:gridCol w="1447800">
                  <a:extLst>
                    <a:ext uri="{9D8B030D-6E8A-4147-A177-3AD203B41FA5}">
                      <a16:colId xmlns:a16="http://schemas.microsoft.com/office/drawing/2014/main" val="1171568049"/>
                    </a:ext>
                  </a:extLst>
                </a:gridCol>
                <a:gridCol w="1343742">
                  <a:extLst>
                    <a:ext uri="{9D8B030D-6E8A-4147-A177-3AD203B41FA5}">
                      <a16:colId xmlns:a16="http://schemas.microsoft.com/office/drawing/2014/main" val="1276604179"/>
                    </a:ext>
                  </a:extLst>
                </a:gridCol>
                <a:gridCol w="1260105">
                  <a:extLst>
                    <a:ext uri="{9D8B030D-6E8A-4147-A177-3AD203B41FA5}">
                      <a16:colId xmlns:a16="http://schemas.microsoft.com/office/drawing/2014/main" val="2398972154"/>
                    </a:ext>
                  </a:extLst>
                </a:gridCol>
                <a:gridCol w="923271">
                  <a:extLst>
                    <a:ext uri="{9D8B030D-6E8A-4147-A177-3AD203B41FA5}">
                      <a16:colId xmlns:a16="http://schemas.microsoft.com/office/drawing/2014/main" val="1725622860"/>
                    </a:ext>
                  </a:extLst>
                </a:gridCol>
                <a:gridCol w="754913">
                  <a:extLst>
                    <a:ext uri="{9D8B030D-6E8A-4147-A177-3AD203B41FA5}">
                      <a16:colId xmlns:a16="http://schemas.microsoft.com/office/drawing/2014/main" val="1811978378"/>
                    </a:ext>
                  </a:extLst>
                </a:gridCol>
                <a:gridCol w="1038923">
                  <a:extLst>
                    <a:ext uri="{9D8B030D-6E8A-4147-A177-3AD203B41FA5}">
                      <a16:colId xmlns:a16="http://schemas.microsoft.com/office/drawing/2014/main" val="460495359"/>
                    </a:ext>
                  </a:extLst>
                </a:gridCol>
              </a:tblGrid>
              <a:tr h="443977">
                <a:tc rowSpan="2" gridSpan="2">
                  <a:txBody>
                    <a:bodyPr/>
                    <a:lstStyle/>
                    <a:p>
                      <a:endParaRPr lang="en-GB" dirty="0"/>
                    </a:p>
                  </a:txBody>
                  <a:tcPr anchor="ctr"/>
                </a:tc>
                <a:tc rowSpan="2" hMerge="1">
                  <a:txBody>
                    <a:bodyPr/>
                    <a:lstStyle/>
                    <a:p>
                      <a:endParaRPr lang="en-GB"/>
                    </a:p>
                  </a:txBody>
                  <a:tcPr/>
                </a:tc>
                <a:tc rowSpan="2">
                  <a:txBody>
                    <a:bodyPr/>
                    <a:lstStyle/>
                    <a:p>
                      <a:r>
                        <a:rPr lang="en-US" sz="1400" dirty="0"/>
                        <a:t>Raw data </a:t>
                      </a:r>
                    </a:p>
                    <a:p>
                      <a:r>
                        <a:rPr lang="en-US" sz="1100" dirty="0"/>
                        <a:t>(/little preprocessing)</a:t>
                      </a:r>
                      <a:endParaRPr lang="en-GB" sz="1100" dirty="0"/>
                    </a:p>
                  </a:txBody>
                  <a:tcPr anchor="ctr"/>
                </a:tc>
                <a:tc gridSpan="2">
                  <a:txBody>
                    <a:bodyPr/>
                    <a:lstStyle/>
                    <a:p>
                      <a:pPr algn="ctr"/>
                      <a:r>
                        <a:rPr lang="en-US" sz="1400"/>
                        <a:t>Focus: Most substantial effect</a:t>
                      </a:r>
                      <a:endParaRPr lang="en-GB" sz="1400" dirty="0"/>
                    </a:p>
                  </a:txBody>
                  <a:tcPr anchor="ctr"/>
                </a:tc>
                <a:tc hMerge="1">
                  <a:txBody>
                    <a:bodyPr/>
                    <a:lstStyle/>
                    <a:p>
                      <a:endParaRPr lang="en-GB"/>
                    </a:p>
                  </a:txBody>
                  <a:tcPr/>
                </a:tc>
                <a:tc gridSpan="3">
                  <a:txBody>
                    <a:bodyPr/>
                    <a:lstStyle/>
                    <a:p>
                      <a:pPr algn="ctr"/>
                      <a:r>
                        <a:rPr lang="en-US" sz="1400" dirty="0"/>
                        <a:t>Focus: Details</a:t>
                      </a:r>
                      <a:endParaRPr lang="en-GB" sz="1400" dirty="0"/>
                    </a:p>
                  </a:txBody>
                  <a:tcPr anchor="ctr"/>
                </a:tc>
                <a:tc hMerge="1">
                  <a:txBody>
                    <a:bodyPr/>
                    <a:lstStyle/>
                    <a:p>
                      <a:endParaRPr lang="en-GB" dirty="0"/>
                    </a:p>
                  </a:txBody>
                  <a:tcPr anchor="ctr"/>
                </a:tc>
                <a:tc hMerge="1">
                  <a:txBody>
                    <a:bodyPr/>
                    <a:lstStyle/>
                    <a:p>
                      <a:endParaRPr lang="en-GB"/>
                    </a:p>
                  </a:txBody>
                  <a:tcPr/>
                </a:tc>
                <a:extLst>
                  <a:ext uri="{0D108BD9-81ED-4DB2-BD59-A6C34878D82A}">
                    <a16:rowId xmlns:a16="http://schemas.microsoft.com/office/drawing/2014/main" val="2548774283"/>
                  </a:ext>
                </a:extLst>
              </a:tr>
              <a:tr h="427930">
                <a:tc gridSpan="2" vMerge="1">
                  <a:txBody>
                    <a:bodyPr/>
                    <a:lstStyle/>
                    <a:p>
                      <a:endParaRPr lang="en-GB"/>
                    </a:p>
                  </a:txBody>
                  <a:tcPr/>
                </a:tc>
                <a:tc hMerge="1" vMerge="1">
                  <a:txBody>
                    <a:bodyPr/>
                    <a:lstStyle/>
                    <a:p>
                      <a:endParaRPr lang="en-GB"/>
                    </a:p>
                  </a:txBody>
                  <a:tcPr/>
                </a:tc>
                <a:tc vMerge="1">
                  <a:txBody>
                    <a:bodyPr/>
                    <a:lstStyle/>
                    <a:p>
                      <a:endParaRPr lang="en-GB"/>
                    </a:p>
                  </a:txBody>
                  <a:tcPr/>
                </a:tc>
                <a:tc>
                  <a:txBody>
                    <a:bodyPr/>
                    <a:lstStyle/>
                    <a:p>
                      <a:r>
                        <a:rPr lang="en-US" sz="1100" dirty="0">
                          <a:solidFill>
                            <a:schemeClr val="bg1"/>
                          </a:solidFill>
                        </a:rPr>
                        <a:t>Optical flow</a:t>
                      </a:r>
                      <a:endParaRPr lang="en-GB" sz="1100" dirty="0">
                        <a:solidFill>
                          <a:schemeClr val="bg1"/>
                        </a:solidFill>
                      </a:endParaRPr>
                    </a:p>
                  </a:txBody>
                  <a:tcPr anchor="ctr">
                    <a:solidFill>
                      <a:schemeClr val="accent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dirty="0">
                          <a:solidFill>
                            <a:schemeClr val="bg1"/>
                          </a:solidFill>
                        </a:rPr>
                        <a:t>Contrast enhanced</a:t>
                      </a:r>
                      <a:endParaRPr lang="en-GB" sz="1100" dirty="0">
                        <a:solidFill>
                          <a:schemeClr val="bg1"/>
                        </a:solidFill>
                      </a:endParaRPr>
                    </a:p>
                  </a:txBody>
                  <a:tcPr anchor="ctr">
                    <a:solidFill>
                      <a:schemeClr val="accent1"/>
                    </a:solidFill>
                  </a:tcPr>
                </a:tc>
                <a:tc>
                  <a:txBody>
                    <a:bodyPr/>
                    <a:lstStyle/>
                    <a:p>
                      <a:r>
                        <a:rPr lang="en-US" sz="1100">
                          <a:solidFill>
                            <a:schemeClr val="bg1"/>
                          </a:solidFill>
                        </a:rPr>
                        <a:t>Optical flow</a:t>
                      </a:r>
                      <a:endParaRPr lang="en-GB"/>
                    </a:p>
                  </a:txBody>
                  <a:tcPr anchor="ctr">
                    <a:solidFill>
                      <a:schemeClr val="accent1"/>
                    </a:solidFill>
                  </a:tcPr>
                </a:tc>
                <a:tc>
                  <a:txBody>
                    <a:bodyPr/>
                    <a:lstStyle/>
                    <a:p>
                      <a:r>
                        <a:rPr lang="en-US" sz="1100">
                          <a:solidFill>
                            <a:schemeClr val="bg1"/>
                          </a:solidFill>
                        </a:rPr>
                        <a:t>Cluster tracking</a:t>
                      </a:r>
                      <a:endParaRPr lang="en-GB"/>
                    </a:p>
                  </a:txBody>
                  <a:tcPr anchor="ctr">
                    <a:solidFill>
                      <a:schemeClr val="accent1"/>
                    </a:solidFill>
                  </a:tcPr>
                </a:tc>
                <a:tc>
                  <a:txBody>
                    <a:bodyPr/>
                    <a:lstStyle/>
                    <a:p>
                      <a:r>
                        <a:rPr lang="en-US" sz="1100" dirty="0">
                          <a:solidFill>
                            <a:schemeClr val="bg1"/>
                          </a:solidFill>
                        </a:rPr>
                        <a:t>Contrast enhanced</a:t>
                      </a:r>
                      <a:endParaRPr lang="en-GB" dirty="0"/>
                    </a:p>
                  </a:txBody>
                  <a:tcPr anchor="ctr">
                    <a:solidFill>
                      <a:schemeClr val="accent1"/>
                    </a:solidFill>
                  </a:tcPr>
                </a:tc>
                <a:extLst>
                  <a:ext uri="{0D108BD9-81ED-4DB2-BD59-A6C34878D82A}">
                    <a16:rowId xmlns:a16="http://schemas.microsoft.com/office/drawing/2014/main" val="2918685293"/>
                  </a:ext>
                </a:extLst>
              </a:tr>
              <a:tr h="831253">
                <a:tc gridSpan="2">
                  <a:txBody>
                    <a:bodyPr/>
                    <a:lstStyle/>
                    <a:p>
                      <a:pPr algn="ctr"/>
                      <a:r>
                        <a:rPr lang="en-US" sz="1050" b="1" dirty="0"/>
                        <a:t>Detect predefined patterns</a:t>
                      </a:r>
                    </a:p>
                  </a:txBody>
                  <a:tcPr anchor="ctr"/>
                </a:tc>
                <a:tc hMerge="1">
                  <a:txBody>
                    <a:bodyPr/>
                    <a:lstStyle/>
                    <a:p>
                      <a:endParaRPr lang="en-GB"/>
                    </a:p>
                  </a:txBody>
                  <a:tcPr/>
                </a:tc>
                <a:tc>
                  <a:txBody>
                    <a:bodyPr/>
                    <a:lstStyle/>
                    <a:p>
                      <a:pPr algn="ctr"/>
                      <a:r>
                        <a:rPr lang="en-US" dirty="0"/>
                        <a:t>x</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r>
                        <a:rPr lang="en-US" dirty="0"/>
                        <a:t>   ?</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extLst>
                  <a:ext uri="{0D108BD9-81ED-4DB2-BD59-A6C34878D82A}">
                    <a16:rowId xmlns:a16="http://schemas.microsoft.com/office/drawing/2014/main" val="3183440461"/>
                  </a:ext>
                </a:extLst>
              </a:tr>
              <a:tr h="481599">
                <a:tc rowSpan="2">
                  <a:txBody>
                    <a:bodyPr/>
                    <a:lstStyle/>
                    <a:p>
                      <a:r>
                        <a:rPr lang="en-US" sz="1050" b="1" dirty="0"/>
                        <a:t>Data driven:</a:t>
                      </a:r>
                    </a:p>
                    <a:p>
                      <a:r>
                        <a:rPr lang="en-US" sz="1000" b="1" dirty="0"/>
                        <a:t>Autoencoder</a:t>
                      </a:r>
                      <a:endParaRPr lang="en-GB" sz="1000" b="1" dirty="0"/>
                    </a:p>
                  </a:txBody>
                  <a:tcPr anchor="ctr"/>
                </a:tc>
                <a:tc>
                  <a:txBody>
                    <a:bodyPr/>
                    <a:lstStyle/>
                    <a:p>
                      <a:r>
                        <a:rPr lang="en-US" sz="1050" b="1" dirty="0"/>
                        <a:t>Regional</a:t>
                      </a:r>
                      <a:endParaRPr lang="en-GB" sz="1050" b="1" dirty="0"/>
                    </a:p>
                  </a:txBody>
                  <a:tcPr anchor="ctr"/>
                </a:tc>
                <a:tc>
                  <a:txBody>
                    <a:bodyPr/>
                    <a:lstStyle/>
                    <a:p>
                      <a:pPr algn="ctr"/>
                      <a:r>
                        <a:rPr lang="en-GB" b="0" i="0" dirty="0">
                          <a:solidFill>
                            <a:schemeClr val="dk1"/>
                          </a:solidFill>
                          <a:effectLst/>
                          <a:latin typeface="+mn-lt"/>
                          <a:ea typeface="+mn-ea"/>
                          <a:cs typeface="+mn-cs"/>
                        </a:rPr>
                        <a:t>✓</a:t>
                      </a:r>
                      <a:endParaRPr lang="en-GB" dirty="0"/>
                    </a:p>
                  </a:txBody>
                  <a:tcPr anchor="ctr"/>
                </a:tc>
                <a:tc>
                  <a:txBody>
                    <a:bodyPr/>
                    <a:lstStyle/>
                    <a:p>
                      <a:pPr algn="ct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extLst>
                  <a:ext uri="{0D108BD9-81ED-4DB2-BD59-A6C34878D82A}">
                    <a16:rowId xmlns:a16="http://schemas.microsoft.com/office/drawing/2014/main" val="1082910371"/>
                  </a:ext>
                </a:extLst>
              </a:tr>
              <a:tr h="372256">
                <a:tc vMerge="1">
                  <a:txBody>
                    <a:bodyPr/>
                    <a:lstStyle/>
                    <a:p>
                      <a:endParaRPr lang="en-GB" dirty="0"/>
                    </a:p>
                  </a:txBody>
                  <a:tcPr anchor="ctr"/>
                </a:tc>
                <a:tc>
                  <a:txBody>
                    <a:bodyPr/>
                    <a:lstStyle/>
                    <a:p>
                      <a:r>
                        <a:rPr lang="en-US" sz="1050" b="1" dirty="0"/>
                        <a:t>Global</a:t>
                      </a:r>
                    </a:p>
                  </a:txBody>
                  <a:tcPr anchor="ctr"/>
                </a:tc>
                <a:tc>
                  <a:txBody>
                    <a:bodyPr/>
                    <a:lstStyle/>
                    <a:p>
                      <a:pPr algn="ctr"/>
                      <a:r>
                        <a:rPr lang="en-GB" b="0" i="0" dirty="0">
                          <a:solidFill>
                            <a:schemeClr val="dk1"/>
                          </a:solidFill>
                          <a:effectLst/>
                          <a:latin typeface="+mn-lt"/>
                          <a:ea typeface="+mn-ea"/>
                          <a:cs typeface="+mn-cs"/>
                        </a:rPr>
                        <a:t>✓</a:t>
                      </a:r>
                      <a:endParaRPr lang="en-GB" dirty="0"/>
                    </a:p>
                  </a:txBody>
                  <a:tcPr anchor="ctr"/>
                </a:tc>
                <a:tc>
                  <a:txBody>
                    <a:bodyPr/>
                    <a:lstStyle/>
                    <a:p>
                      <a:pPr algn="ct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extLst>
                  <a:ext uri="{0D108BD9-81ED-4DB2-BD59-A6C34878D82A}">
                    <a16:rowId xmlns:a16="http://schemas.microsoft.com/office/drawing/2014/main" val="138789187"/>
                  </a:ext>
                </a:extLst>
              </a:tr>
            </a:tbl>
          </a:graphicData>
        </a:graphic>
      </p:graphicFrame>
      <p:cxnSp>
        <p:nvCxnSpPr>
          <p:cNvPr id="18" name="Straight Connector 17">
            <a:extLst>
              <a:ext uri="{FF2B5EF4-FFF2-40B4-BE49-F238E27FC236}">
                <a16:creationId xmlns:a16="http://schemas.microsoft.com/office/drawing/2014/main" id="{B14893D3-0680-4551-9063-3579314C73A4}"/>
              </a:ext>
            </a:extLst>
          </p:cNvPr>
          <p:cNvCxnSpPr>
            <a:cxnSpLocks/>
          </p:cNvCxnSpPr>
          <p:nvPr/>
        </p:nvCxnSpPr>
        <p:spPr>
          <a:xfrm flipH="1" flipV="1">
            <a:off x="89248" y="1614936"/>
            <a:ext cx="2188539" cy="841330"/>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30CEC07D-FD31-4CFC-9E2C-EEC44ECF9082}"/>
              </a:ext>
            </a:extLst>
          </p:cNvPr>
          <p:cNvSpPr txBox="1"/>
          <p:nvPr/>
        </p:nvSpPr>
        <p:spPr>
          <a:xfrm>
            <a:off x="1308446" y="1657382"/>
            <a:ext cx="552139" cy="338554"/>
          </a:xfrm>
          <a:prstGeom prst="rect">
            <a:avLst/>
          </a:prstGeom>
          <a:noFill/>
        </p:spPr>
        <p:txBody>
          <a:bodyPr wrap="none" rtlCol="0">
            <a:spAutoFit/>
          </a:bodyPr>
          <a:lstStyle/>
          <a:p>
            <a:r>
              <a:rPr lang="en-US" sz="1600" dirty="0">
                <a:solidFill>
                  <a:schemeClr val="bg1"/>
                </a:solidFill>
              </a:rPr>
              <a:t>data</a:t>
            </a:r>
            <a:endParaRPr lang="en-GB" dirty="0">
              <a:solidFill>
                <a:schemeClr val="bg1"/>
              </a:solidFill>
            </a:endParaRPr>
          </a:p>
        </p:txBody>
      </p:sp>
      <p:sp>
        <p:nvSpPr>
          <p:cNvPr id="20" name="TextBox 19">
            <a:extLst>
              <a:ext uri="{FF2B5EF4-FFF2-40B4-BE49-F238E27FC236}">
                <a16:creationId xmlns:a16="http://schemas.microsoft.com/office/drawing/2014/main" id="{9D4C9E2D-F8B4-479B-B87F-C78EDEFCC5E2}"/>
              </a:ext>
            </a:extLst>
          </p:cNvPr>
          <p:cNvSpPr txBox="1"/>
          <p:nvPr/>
        </p:nvSpPr>
        <p:spPr>
          <a:xfrm>
            <a:off x="89245" y="2025286"/>
            <a:ext cx="1243802" cy="338554"/>
          </a:xfrm>
          <a:prstGeom prst="rect">
            <a:avLst/>
          </a:prstGeom>
          <a:noFill/>
        </p:spPr>
        <p:txBody>
          <a:bodyPr wrap="none" rtlCol="0">
            <a:spAutoFit/>
          </a:bodyPr>
          <a:lstStyle/>
          <a:p>
            <a:r>
              <a:rPr lang="en-US" sz="1600" dirty="0">
                <a:solidFill>
                  <a:schemeClr val="bg1"/>
                </a:solidFill>
              </a:rPr>
              <a:t>classification</a:t>
            </a:r>
            <a:endParaRPr lang="en-GB" sz="1600" dirty="0">
              <a:solidFill>
                <a:schemeClr val="bg1"/>
              </a:solidFill>
            </a:endParaRPr>
          </a:p>
        </p:txBody>
      </p:sp>
      <p:sp>
        <p:nvSpPr>
          <p:cNvPr id="23" name="Rectangle 22">
            <a:extLst>
              <a:ext uri="{FF2B5EF4-FFF2-40B4-BE49-F238E27FC236}">
                <a16:creationId xmlns:a16="http://schemas.microsoft.com/office/drawing/2014/main" id="{B1F6B81F-2BFA-4070-923D-560F7A15A43F}"/>
              </a:ext>
            </a:extLst>
          </p:cNvPr>
          <p:cNvSpPr/>
          <p:nvPr/>
        </p:nvSpPr>
        <p:spPr>
          <a:xfrm>
            <a:off x="5387783" y="1137895"/>
            <a:ext cx="2033249" cy="369332"/>
          </a:xfrm>
          <a:prstGeom prst="rect">
            <a:avLst/>
          </a:prstGeom>
        </p:spPr>
        <p:txBody>
          <a:bodyPr wrap="none">
            <a:spAutoFit/>
          </a:bodyPr>
          <a:lstStyle/>
          <a:p>
            <a:r>
              <a:rPr lang="en-US" dirty="0">
                <a:solidFill>
                  <a:schemeClr val="bg1"/>
                </a:solidFill>
              </a:rPr>
              <a:t>feature engineering</a:t>
            </a:r>
            <a:endParaRPr lang="en-GB" dirty="0"/>
          </a:p>
        </p:txBody>
      </p:sp>
      <p:sp>
        <p:nvSpPr>
          <p:cNvPr id="29" name="Rectangle 28">
            <a:extLst>
              <a:ext uri="{FF2B5EF4-FFF2-40B4-BE49-F238E27FC236}">
                <a16:creationId xmlns:a16="http://schemas.microsoft.com/office/drawing/2014/main" id="{DA13D669-5CCB-47EA-8776-722FB0B79C2E}"/>
              </a:ext>
            </a:extLst>
          </p:cNvPr>
          <p:cNvSpPr/>
          <p:nvPr/>
        </p:nvSpPr>
        <p:spPr>
          <a:xfrm>
            <a:off x="159512" y="4427437"/>
            <a:ext cx="8978554" cy="369332"/>
          </a:xfrm>
          <a:prstGeom prst="rect">
            <a:avLst/>
          </a:prstGeom>
        </p:spPr>
        <p:txBody>
          <a:bodyPr wrap="square">
            <a:spAutoFit/>
          </a:bodyPr>
          <a:lstStyle/>
          <a:p>
            <a:r>
              <a:rPr lang="de-DE" dirty="0"/>
              <a:t>Data driven approaches are more flexible. There are many options.</a:t>
            </a:r>
            <a:endParaRPr lang="en-GB" dirty="0"/>
          </a:p>
        </p:txBody>
      </p:sp>
      <p:sp>
        <p:nvSpPr>
          <p:cNvPr id="3" name="Rectangle 2">
            <a:extLst>
              <a:ext uri="{FF2B5EF4-FFF2-40B4-BE49-F238E27FC236}">
                <a16:creationId xmlns:a16="http://schemas.microsoft.com/office/drawing/2014/main" id="{668754C2-C625-4958-907E-8AFE48517012}"/>
              </a:ext>
            </a:extLst>
          </p:cNvPr>
          <p:cNvSpPr/>
          <p:nvPr/>
        </p:nvSpPr>
        <p:spPr>
          <a:xfrm>
            <a:off x="1500658" y="578087"/>
            <a:ext cx="7445030" cy="369332"/>
          </a:xfrm>
          <a:prstGeom prst="rect">
            <a:avLst/>
          </a:prstGeom>
        </p:spPr>
        <p:txBody>
          <a:bodyPr wrap="square">
            <a:spAutoFit/>
          </a:bodyPr>
          <a:lstStyle/>
          <a:p>
            <a:r>
              <a:rPr lang="en-US" dirty="0">
                <a:latin typeface="Arial"/>
                <a:cs typeface="Arial"/>
              </a:rPr>
              <a:t>How to quantify temporospatial dynamics? Where to look?</a:t>
            </a:r>
            <a:endParaRPr lang="en-GB" dirty="0"/>
          </a:p>
        </p:txBody>
      </p:sp>
    </p:spTree>
    <p:extLst>
      <p:ext uri="{BB962C8B-B14F-4D97-AF65-F5344CB8AC3E}">
        <p14:creationId xmlns:p14="http://schemas.microsoft.com/office/powerpoint/2010/main" val="139157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14</a:t>
            </a:fld>
            <a:endParaRPr dirty="0"/>
          </a:p>
        </p:txBody>
      </p:sp>
      <p:cxnSp>
        <p:nvCxnSpPr>
          <p:cNvPr id="7" name="Straight Arrow Connector 6">
            <a:extLst>
              <a:ext uri="{FF2B5EF4-FFF2-40B4-BE49-F238E27FC236}">
                <a16:creationId xmlns:a16="http://schemas.microsoft.com/office/drawing/2014/main" id="{0FEEB19F-0C44-4FA6-B2A9-D6CC1F6B7290}"/>
              </a:ext>
            </a:extLst>
          </p:cNvPr>
          <p:cNvCxnSpPr/>
          <p:nvPr/>
        </p:nvCxnSpPr>
        <p:spPr>
          <a:xfrm flipH="1">
            <a:off x="2667000" y="807482"/>
            <a:ext cx="15240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D764023-9C94-4046-B8B6-7C03CF5D2406}"/>
              </a:ext>
            </a:extLst>
          </p:cNvPr>
          <p:cNvCxnSpPr>
            <a:cxnSpLocks/>
          </p:cNvCxnSpPr>
          <p:nvPr/>
        </p:nvCxnSpPr>
        <p:spPr>
          <a:xfrm>
            <a:off x="4572000" y="813280"/>
            <a:ext cx="1524000" cy="113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63D99B-9D3E-4570-AC39-7A9F7F84C8EF}"/>
              </a:ext>
            </a:extLst>
          </p:cNvPr>
          <p:cNvSpPr txBox="1"/>
          <p:nvPr/>
        </p:nvSpPr>
        <p:spPr>
          <a:xfrm>
            <a:off x="1824846" y="1047750"/>
            <a:ext cx="1684307" cy="369332"/>
          </a:xfrm>
          <a:prstGeom prst="rect">
            <a:avLst/>
          </a:prstGeom>
          <a:noFill/>
        </p:spPr>
        <p:txBody>
          <a:bodyPr wrap="none" rtlCol="0">
            <a:spAutoFit/>
          </a:bodyPr>
          <a:lstStyle/>
          <a:p>
            <a:r>
              <a:rPr lang="en-US" dirty="0"/>
              <a:t>Focus on details</a:t>
            </a:r>
            <a:endParaRPr lang="en-GB" dirty="0"/>
          </a:p>
        </p:txBody>
      </p:sp>
      <p:sp>
        <p:nvSpPr>
          <p:cNvPr id="15" name="TextBox 14">
            <a:extLst>
              <a:ext uri="{FF2B5EF4-FFF2-40B4-BE49-F238E27FC236}">
                <a16:creationId xmlns:a16="http://schemas.microsoft.com/office/drawing/2014/main" id="{30191AF6-279C-4868-9E0F-3B1A11A8E0C5}"/>
              </a:ext>
            </a:extLst>
          </p:cNvPr>
          <p:cNvSpPr txBox="1"/>
          <p:nvPr/>
        </p:nvSpPr>
        <p:spPr>
          <a:xfrm>
            <a:off x="5562600" y="1047750"/>
            <a:ext cx="1612814" cy="369332"/>
          </a:xfrm>
          <a:prstGeom prst="rect">
            <a:avLst/>
          </a:prstGeom>
          <a:noFill/>
        </p:spPr>
        <p:txBody>
          <a:bodyPr wrap="none" rtlCol="0">
            <a:spAutoFit/>
          </a:bodyPr>
          <a:lstStyle/>
          <a:p>
            <a:r>
              <a:rPr lang="en-US" dirty="0"/>
              <a:t>Remove details</a:t>
            </a:r>
            <a:endParaRPr lang="en-GB" dirty="0"/>
          </a:p>
        </p:txBody>
      </p:sp>
      <p:sp>
        <p:nvSpPr>
          <p:cNvPr id="16" name="TextBox 15">
            <a:extLst>
              <a:ext uri="{FF2B5EF4-FFF2-40B4-BE49-F238E27FC236}">
                <a16:creationId xmlns:a16="http://schemas.microsoft.com/office/drawing/2014/main" id="{93BD224D-46F5-4ECB-BEFE-7A5392C46F57}"/>
              </a:ext>
            </a:extLst>
          </p:cNvPr>
          <p:cNvSpPr txBox="1"/>
          <p:nvPr/>
        </p:nvSpPr>
        <p:spPr>
          <a:xfrm>
            <a:off x="1143000" y="2069872"/>
            <a:ext cx="3810000" cy="523220"/>
          </a:xfrm>
          <a:prstGeom prst="rect">
            <a:avLst/>
          </a:prstGeom>
          <a:noFill/>
        </p:spPr>
        <p:txBody>
          <a:bodyPr wrap="square" rtlCol="0">
            <a:spAutoFit/>
          </a:bodyPr>
          <a:lstStyle/>
          <a:p>
            <a:r>
              <a:rPr lang="en-US" sz="1400" dirty="0"/>
              <a:t>(+) complex temporospatial pattern (local)</a:t>
            </a:r>
          </a:p>
          <a:p>
            <a:r>
              <a:rPr lang="en-US" sz="1400" dirty="0"/>
              <a:t>(-) strong contribution of </a:t>
            </a:r>
            <a:r>
              <a:rPr lang="en-US" sz="1400" dirty="0" err="1"/>
              <a:t>bloodflow</a:t>
            </a:r>
            <a:r>
              <a:rPr lang="en-GB" sz="1400" dirty="0"/>
              <a:t> </a:t>
            </a:r>
            <a:endParaRPr lang="en-US" sz="1400" dirty="0"/>
          </a:p>
        </p:txBody>
      </p:sp>
      <p:sp>
        <p:nvSpPr>
          <p:cNvPr id="17" name="TextBox 16">
            <a:extLst>
              <a:ext uri="{FF2B5EF4-FFF2-40B4-BE49-F238E27FC236}">
                <a16:creationId xmlns:a16="http://schemas.microsoft.com/office/drawing/2014/main" id="{FFDE9959-F49B-4DC3-920D-EF798F609DE4}"/>
              </a:ext>
            </a:extLst>
          </p:cNvPr>
          <p:cNvSpPr txBox="1"/>
          <p:nvPr/>
        </p:nvSpPr>
        <p:spPr>
          <a:xfrm>
            <a:off x="5029200" y="2026682"/>
            <a:ext cx="3581400" cy="738664"/>
          </a:xfrm>
          <a:prstGeom prst="rect">
            <a:avLst/>
          </a:prstGeom>
          <a:noFill/>
        </p:spPr>
        <p:txBody>
          <a:bodyPr wrap="square" rtlCol="0">
            <a:spAutoFit/>
          </a:bodyPr>
          <a:lstStyle/>
          <a:p>
            <a:r>
              <a:rPr lang="en-US" sz="1400" dirty="0"/>
              <a:t>(+) robust neural signal</a:t>
            </a:r>
          </a:p>
          <a:p>
            <a:r>
              <a:rPr lang="en-US" sz="1400" dirty="0"/>
              <a:t>(-) complexity only on whole brain scope</a:t>
            </a:r>
          </a:p>
          <a:p>
            <a:r>
              <a:rPr lang="en-US" sz="1400" dirty="0"/>
              <a:t>(-) Effect of anatomical structures</a:t>
            </a:r>
          </a:p>
        </p:txBody>
      </p:sp>
      <p:pic>
        <p:nvPicPr>
          <p:cNvPr id="18" name="Picture 17">
            <a:extLst>
              <a:ext uri="{FF2B5EF4-FFF2-40B4-BE49-F238E27FC236}">
                <a16:creationId xmlns:a16="http://schemas.microsoft.com/office/drawing/2014/main" id="{9597B41C-92ED-4E93-8315-04E3304461CC}"/>
              </a:ext>
            </a:extLst>
          </p:cNvPr>
          <p:cNvPicPr>
            <a:picLocks noChangeAspect="1"/>
          </p:cNvPicPr>
          <p:nvPr/>
        </p:nvPicPr>
        <p:blipFill>
          <a:blip r:embed="rId2"/>
          <a:stretch>
            <a:fillRect/>
          </a:stretch>
        </p:blipFill>
        <p:spPr>
          <a:xfrm>
            <a:off x="1676400" y="2869937"/>
            <a:ext cx="1769165" cy="1616138"/>
          </a:xfrm>
          <a:prstGeom prst="rect">
            <a:avLst/>
          </a:prstGeom>
        </p:spPr>
      </p:pic>
      <p:pic>
        <p:nvPicPr>
          <p:cNvPr id="19" name="Picture 18">
            <a:extLst>
              <a:ext uri="{FF2B5EF4-FFF2-40B4-BE49-F238E27FC236}">
                <a16:creationId xmlns:a16="http://schemas.microsoft.com/office/drawing/2014/main" id="{ECDA9655-68A4-479E-8DE4-CE334A06C63D}"/>
              </a:ext>
            </a:extLst>
          </p:cNvPr>
          <p:cNvPicPr>
            <a:picLocks noChangeAspect="1"/>
          </p:cNvPicPr>
          <p:nvPr/>
        </p:nvPicPr>
        <p:blipFill>
          <a:blip r:embed="rId3"/>
          <a:stretch>
            <a:fillRect/>
          </a:stretch>
        </p:blipFill>
        <p:spPr>
          <a:xfrm>
            <a:off x="5715000" y="2869937"/>
            <a:ext cx="1981200" cy="1616138"/>
          </a:xfrm>
          <a:prstGeom prst="rect">
            <a:avLst/>
          </a:prstGeom>
        </p:spPr>
      </p:pic>
      <p:sp>
        <p:nvSpPr>
          <p:cNvPr id="22" name="object 3">
            <a:extLst>
              <a:ext uri="{FF2B5EF4-FFF2-40B4-BE49-F238E27FC236}">
                <a16:creationId xmlns:a16="http://schemas.microsoft.com/office/drawing/2014/main" id="{A3163F30-8093-4ADD-AE07-DB32C6F9A7E7}"/>
              </a:ext>
            </a:extLst>
          </p:cNvPr>
          <p:cNvSpPr txBox="1"/>
          <p:nvPr/>
        </p:nvSpPr>
        <p:spPr>
          <a:xfrm>
            <a:off x="114300" y="133350"/>
            <a:ext cx="4114800" cy="290464"/>
          </a:xfrm>
          <a:prstGeom prst="rect">
            <a:avLst/>
          </a:prstGeom>
        </p:spPr>
        <p:txBody>
          <a:bodyPr vert="horz" wrap="square" lIns="0" tIns="13335" rIns="0" bIns="0" rtlCol="0">
            <a:spAutoFit/>
          </a:bodyPr>
          <a:lstStyle/>
          <a:p>
            <a:pPr marL="12065">
              <a:spcBef>
                <a:spcPts val="105"/>
              </a:spcBef>
              <a:tabLst>
                <a:tab pos="278130" algn="l"/>
              </a:tabLst>
            </a:pPr>
            <a:r>
              <a:rPr lang="de-DE" b="1" dirty="0">
                <a:latin typeface="Arial"/>
                <a:cs typeface="Arial"/>
              </a:rPr>
              <a:t>3.1 Details vs. Most substantial effect</a:t>
            </a:r>
            <a:endParaRPr lang="de-DE" sz="1100" b="1" dirty="0">
              <a:latin typeface="Arial"/>
              <a:cs typeface="Arial"/>
            </a:endParaRPr>
          </a:p>
        </p:txBody>
      </p:sp>
    </p:spTree>
    <p:extLst>
      <p:ext uri="{BB962C8B-B14F-4D97-AF65-F5344CB8AC3E}">
        <p14:creationId xmlns:p14="http://schemas.microsoft.com/office/powerpoint/2010/main" val="1270858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3.2 Cluster tracking for details in</a:t>
            </a:r>
            <a:r>
              <a:rPr sz="1800" b="1" spc="-5" dirty="0"/>
              <a:t> microscopic</a:t>
            </a:r>
            <a:r>
              <a:rPr sz="1800" b="1" spc="114" dirty="0"/>
              <a:t> </a:t>
            </a:r>
            <a:r>
              <a:rPr sz="1800" b="1" dirty="0"/>
              <a:t>patterns</a:t>
            </a:r>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15</a:t>
            </a:fld>
            <a:endParaRPr dirty="0"/>
          </a:p>
        </p:txBody>
      </p:sp>
      <p:pic>
        <p:nvPicPr>
          <p:cNvPr id="3" name="details_global">
            <a:hlinkClick r:id="" action="ppaction://media"/>
            <a:extLst>
              <a:ext uri="{FF2B5EF4-FFF2-40B4-BE49-F238E27FC236}">
                <a16:creationId xmlns:a16="http://schemas.microsoft.com/office/drawing/2014/main" id="{96EC76C6-8021-4D02-9B38-36771936FA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1758" y="879211"/>
            <a:ext cx="3422772" cy="2994926"/>
          </a:xfrm>
          <a:prstGeom prst="rect">
            <a:avLst/>
          </a:prstGeom>
        </p:spPr>
      </p:pic>
      <p:sp>
        <p:nvSpPr>
          <p:cNvPr id="13" name="object 12">
            <a:extLst>
              <a:ext uri="{FF2B5EF4-FFF2-40B4-BE49-F238E27FC236}">
                <a16:creationId xmlns:a16="http://schemas.microsoft.com/office/drawing/2014/main" id="{3AF2A2E3-2113-42EF-B71A-32155F9B3C8E}"/>
              </a:ext>
            </a:extLst>
          </p:cNvPr>
          <p:cNvSpPr txBox="1"/>
          <p:nvPr/>
        </p:nvSpPr>
        <p:spPr>
          <a:xfrm>
            <a:off x="3055979" y="4295523"/>
            <a:ext cx="3352800" cy="22860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Is it all due to bloodflow? </a:t>
            </a:r>
            <a:r>
              <a:rPr sz="1400" b="1" spc="-5" dirty="0">
                <a:latin typeface="Arial"/>
                <a:cs typeface="Arial"/>
              </a:rPr>
              <a:t>How </a:t>
            </a:r>
            <a:r>
              <a:rPr sz="1400" b="1" dirty="0">
                <a:latin typeface="Arial"/>
                <a:cs typeface="Arial"/>
              </a:rPr>
              <a:t>find</a:t>
            </a:r>
            <a:r>
              <a:rPr sz="1400" b="1" spc="-175" dirty="0">
                <a:latin typeface="Arial"/>
                <a:cs typeface="Arial"/>
              </a:rPr>
              <a:t> </a:t>
            </a:r>
            <a:r>
              <a:rPr sz="1400" b="1" dirty="0">
                <a:latin typeface="Arial"/>
                <a:cs typeface="Arial"/>
              </a:rPr>
              <a:t>out?</a:t>
            </a:r>
          </a:p>
        </p:txBody>
      </p:sp>
      <p:sp>
        <p:nvSpPr>
          <p:cNvPr id="21" name="Rectangle 96">
            <a:extLst>
              <a:ext uri="{FF2B5EF4-FFF2-40B4-BE49-F238E27FC236}">
                <a16:creationId xmlns:a16="http://schemas.microsoft.com/office/drawing/2014/main" id="{147CCC68-3CAC-48BB-BFD9-33FAADA33B12}"/>
              </a:ext>
            </a:extLst>
          </p:cNvPr>
          <p:cNvSpPr/>
          <p:nvPr/>
        </p:nvSpPr>
        <p:spPr>
          <a:xfrm>
            <a:off x="5337313" y="841127"/>
            <a:ext cx="3107448" cy="2438400"/>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3" name="Rectangle 4">
            <a:extLst>
              <a:ext uri="{FF2B5EF4-FFF2-40B4-BE49-F238E27FC236}">
                <a16:creationId xmlns:a16="http://schemas.microsoft.com/office/drawing/2014/main" id="{3DF82535-9041-40CB-912A-88DBDEB86781}"/>
              </a:ext>
            </a:extLst>
          </p:cNvPr>
          <p:cNvSpPr/>
          <p:nvPr/>
        </p:nvSpPr>
        <p:spPr>
          <a:xfrm>
            <a:off x="5671466" y="2376674"/>
            <a:ext cx="2619309" cy="266588"/>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27" name="Rectangle 8">
            <a:extLst>
              <a:ext uri="{FF2B5EF4-FFF2-40B4-BE49-F238E27FC236}">
                <a16:creationId xmlns:a16="http://schemas.microsoft.com/office/drawing/2014/main" id="{36326A77-DD70-4C03-8CAF-BA4906EA0D0B}"/>
              </a:ext>
            </a:extLst>
          </p:cNvPr>
          <p:cNvSpPr/>
          <p:nvPr/>
        </p:nvSpPr>
        <p:spPr>
          <a:xfrm>
            <a:off x="5671466" y="1934528"/>
            <a:ext cx="205798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28" name="TextBox 9">
            <a:extLst>
              <a:ext uri="{FF2B5EF4-FFF2-40B4-BE49-F238E27FC236}">
                <a16:creationId xmlns:a16="http://schemas.microsoft.com/office/drawing/2014/main" id="{EE64CDBC-7AED-4B17-8F44-7FC937834244}"/>
              </a:ext>
            </a:extLst>
          </p:cNvPr>
          <p:cNvSpPr txBox="1"/>
          <p:nvPr/>
        </p:nvSpPr>
        <p:spPr>
          <a:xfrm>
            <a:off x="5679946" y="1945909"/>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pixelwise mean</a:t>
            </a:r>
            <a:endParaRPr lang="en-US" sz="800" b="1" i="0" u="none" strike="noStrike" kern="1200" cap="none" spc="0" baseline="0" dirty="0">
              <a:solidFill>
                <a:srgbClr val="000000"/>
              </a:solidFill>
              <a:uFillTx/>
              <a:latin typeface="Calibri"/>
            </a:endParaRPr>
          </a:p>
        </p:txBody>
      </p:sp>
      <p:sp>
        <p:nvSpPr>
          <p:cNvPr id="29" name="Arrow: Down 10">
            <a:extLst>
              <a:ext uri="{FF2B5EF4-FFF2-40B4-BE49-F238E27FC236}">
                <a16:creationId xmlns:a16="http://schemas.microsoft.com/office/drawing/2014/main" id="{756FAF9F-3F83-43DD-AB43-4B1A71DE2214}"/>
              </a:ext>
            </a:extLst>
          </p:cNvPr>
          <p:cNvSpPr/>
          <p:nvPr/>
        </p:nvSpPr>
        <p:spPr>
          <a:xfrm>
            <a:off x="6488664" y="2210558"/>
            <a:ext cx="205003" cy="142564"/>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34" name="Arrow: Down 15">
            <a:extLst>
              <a:ext uri="{FF2B5EF4-FFF2-40B4-BE49-F238E27FC236}">
                <a16:creationId xmlns:a16="http://schemas.microsoft.com/office/drawing/2014/main" id="{1727023F-2BB8-43AC-8921-841CC290EED4}"/>
              </a:ext>
            </a:extLst>
          </p:cNvPr>
          <p:cNvSpPr/>
          <p:nvPr/>
        </p:nvSpPr>
        <p:spPr>
          <a:xfrm>
            <a:off x="6488665" y="1734283"/>
            <a:ext cx="205003" cy="179342"/>
          </a:xfrm>
          <a:custGeom>
            <a:avLst>
              <a:gd name="f0" fmla="val 9841"/>
              <a:gd name="f1" fmla="val 5829"/>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49" name="Rectangle 42">
            <a:extLst>
              <a:ext uri="{FF2B5EF4-FFF2-40B4-BE49-F238E27FC236}">
                <a16:creationId xmlns:a16="http://schemas.microsoft.com/office/drawing/2014/main" id="{A404DD9A-837F-4B9B-9121-1BB2DCD82869}"/>
              </a:ext>
            </a:extLst>
          </p:cNvPr>
          <p:cNvSpPr/>
          <p:nvPr/>
        </p:nvSpPr>
        <p:spPr>
          <a:xfrm>
            <a:off x="6465834" y="949426"/>
            <a:ext cx="1047755" cy="246801"/>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r</a:t>
            </a:r>
            <a:r>
              <a:rPr lang="en-US" sz="800" b="1" i="0" u="none" strike="noStrike" kern="1200" cap="none" spc="0" baseline="0" dirty="0">
                <a:solidFill>
                  <a:srgbClr val="000000"/>
                </a:solidFill>
                <a:uFillTx/>
                <a:latin typeface="Calibri"/>
              </a:rPr>
              <a:t>aw data</a:t>
            </a:r>
          </a:p>
        </p:txBody>
      </p:sp>
      <p:sp>
        <p:nvSpPr>
          <p:cNvPr id="90" name="TextBox 99">
            <a:extLst>
              <a:ext uri="{FF2B5EF4-FFF2-40B4-BE49-F238E27FC236}">
                <a16:creationId xmlns:a16="http://schemas.microsoft.com/office/drawing/2014/main" id="{65C8BA74-E15F-4306-92C3-0A857EE0814C}"/>
              </a:ext>
            </a:extLst>
          </p:cNvPr>
          <p:cNvSpPr txBox="1"/>
          <p:nvPr/>
        </p:nvSpPr>
        <p:spPr>
          <a:xfrm rot="16200004">
            <a:off x="4767284" y="1782820"/>
            <a:ext cx="1425390" cy="261610"/>
          </a:xfrm>
          <a:prstGeom prst="rect">
            <a:avLst/>
          </a:prstGeom>
          <a:noFill/>
          <a:ln cap="flat">
            <a:noFill/>
          </a:ln>
        </p:spPr>
        <p:txBody>
          <a:bodyPr vert="horz" wrap="non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dirty="0">
                <a:solidFill>
                  <a:srgbClr val="000000"/>
                </a:solidFill>
                <a:uFillTx/>
                <a:latin typeface="Calibri"/>
              </a:rPr>
              <a:t>Preprocessing stage 1</a:t>
            </a:r>
            <a:endParaRPr lang="en-GB" sz="1100" b="0" i="0" u="none" strike="noStrike" kern="1200" cap="none" spc="0" baseline="0" dirty="0">
              <a:solidFill>
                <a:srgbClr val="000000"/>
              </a:solidFill>
              <a:uFillTx/>
              <a:latin typeface="Calibri"/>
            </a:endParaRPr>
          </a:p>
        </p:txBody>
      </p:sp>
      <p:sp>
        <p:nvSpPr>
          <p:cNvPr id="100" name="TextBox 9">
            <a:extLst>
              <a:ext uri="{FF2B5EF4-FFF2-40B4-BE49-F238E27FC236}">
                <a16:creationId xmlns:a16="http://schemas.microsoft.com/office/drawing/2014/main" id="{49161919-A30E-4751-ADC6-3305C937633E}"/>
              </a:ext>
            </a:extLst>
          </p:cNvPr>
          <p:cNvSpPr txBox="1"/>
          <p:nvPr/>
        </p:nvSpPr>
        <p:spPr>
          <a:xfrm>
            <a:off x="5889453" y="2390470"/>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difference &amp; smoothing</a:t>
            </a:r>
            <a:endParaRPr lang="en-US" sz="800" b="1" i="0" u="none" strike="noStrike" kern="1200" cap="none" spc="0" baseline="0" dirty="0">
              <a:solidFill>
                <a:srgbClr val="000000"/>
              </a:solidFill>
              <a:uFillTx/>
              <a:latin typeface="Calibri"/>
            </a:endParaRPr>
          </a:p>
        </p:txBody>
      </p:sp>
      <p:sp>
        <p:nvSpPr>
          <p:cNvPr id="101" name="Arrow: Down 15">
            <a:extLst>
              <a:ext uri="{FF2B5EF4-FFF2-40B4-BE49-F238E27FC236}">
                <a16:creationId xmlns:a16="http://schemas.microsoft.com/office/drawing/2014/main" id="{5762F23E-A5C7-4E39-8B57-A7677195C724}"/>
              </a:ext>
            </a:extLst>
          </p:cNvPr>
          <p:cNvSpPr/>
          <p:nvPr/>
        </p:nvSpPr>
        <p:spPr>
          <a:xfrm>
            <a:off x="7864548" y="1729014"/>
            <a:ext cx="205003" cy="601402"/>
          </a:xfrm>
          <a:custGeom>
            <a:avLst>
              <a:gd name="f0" fmla="val 18382"/>
              <a:gd name="f1" fmla="val 5829"/>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5" name="Rectangle 4">
            <a:extLst>
              <a:ext uri="{FF2B5EF4-FFF2-40B4-BE49-F238E27FC236}">
                <a16:creationId xmlns:a16="http://schemas.microsoft.com/office/drawing/2014/main" id="{546F8B2C-1284-4C9B-B39B-B0F28F4026D7}"/>
              </a:ext>
            </a:extLst>
          </p:cNvPr>
          <p:cNvSpPr/>
          <p:nvPr/>
        </p:nvSpPr>
        <p:spPr>
          <a:xfrm>
            <a:off x="5679945" y="949426"/>
            <a:ext cx="2617701" cy="250724"/>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Arrow: Down 15">
            <a:extLst>
              <a:ext uri="{FF2B5EF4-FFF2-40B4-BE49-F238E27FC236}">
                <a16:creationId xmlns:a16="http://schemas.microsoft.com/office/drawing/2014/main" id="{AFD86068-76D3-46A0-994D-A388DBE96FA3}"/>
              </a:ext>
            </a:extLst>
          </p:cNvPr>
          <p:cNvSpPr/>
          <p:nvPr/>
        </p:nvSpPr>
        <p:spPr>
          <a:xfrm>
            <a:off x="6959235" y="2700027"/>
            <a:ext cx="182127" cy="172738"/>
          </a:xfrm>
          <a:custGeom>
            <a:avLst>
              <a:gd name="f0" fmla="val 11704"/>
              <a:gd name="f1" fmla="val 4557"/>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127" name="Rectangle 8">
            <a:extLst>
              <a:ext uri="{FF2B5EF4-FFF2-40B4-BE49-F238E27FC236}">
                <a16:creationId xmlns:a16="http://schemas.microsoft.com/office/drawing/2014/main" id="{BE1990D9-2F9E-478D-BC52-895EC886ACFB}"/>
              </a:ext>
            </a:extLst>
          </p:cNvPr>
          <p:cNvSpPr/>
          <p:nvPr/>
        </p:nvSpPr>
        <p:spPr>
          <a:xfrm>
            <a:off x="5678337" y="1454840"/>
            <a:ext cx="261931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128" name="Arrow: Down 15">
            <a:extLst>
              <a:ext uri="{FF2B5EF4-FFF2-40B4-BE49-F238E27FC236}">
                <a16:creationId xmlns:a16="http://schemas.microsoft.com/office/drawing/2014/main" id="{3BFFD97D-E6B3-4039-9550-5FB1ACA90277}"/>
              </a:ext>
            </a:extLst>
          </p:cNvPr>
          <p:cNvSpPr/>
          <p:nvPr/>
        </p:nvSpPr>
        <p:spPr>
          <a:xfrm>
            <a:off x="6834414" y="1241350"/>
            <a:ext cx="205003" cy="179342"/>
          </a:xfrm>
          <a:custGeom>
            <a:avLst>
              <a:gd name="f0" fmla="val 9841"/>
              <a:gd name="f1" fmla="val 5829"/>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129" name="Rectangle 42">
            <a:extLst>
              <a:ext uri="{FF2B5EF4-FFF2-40B4-BE49-F238E27FC236}">
                <a16:creationId xmlns:a16="http://schemas.microsoft.com/office/drawing/2014/main" id="{5982C225-05E1-4CF4-906E-AB4E326A97E4}"/>
              </a:ext>
            </a:extLst>
          </p:cNvPr>
          <p:cNvSpPr/>
          <p:nvPr/>
        </p:nvSpPr>
        <p:spPr>
          <a:xfrm>
            <a:off x="6237915" y="1462640"/>
            <a:ext cx="1425151" cy="21544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select region of interest</a:t>
            </a:r>
            <a:endParaRPr lang="en-US" sz="800" b="1" i="0" u="none" strike="noStrike" kern="1200" cap="none" spc="0" baseline="0" dirty="0">
              <a:solidFill>
                <a:srgbClr val="000000"/>
              </a:solidFill>
              <a:uFillTx/>
              <a:latin typeface="Calibri"/>
            </a:endParaRPr>
          </a:p>
        </p:txBody>
      </p:sp>
      <p:sp>
        <p:nvSpPr>
          <p:cNvPr id="138" name="Rectangle 42">
            <a:extLst>
              <a:ext uri="{FF2B5EF4-FFF2-40B4-BE49-F238E27FC236}">
                <a16:creationId xmlns:a16="http://schemas.microsoft.com/office/drawing/2014/main" id="{448E5F82-085B-4296-90F4-17E78758B317}"/>
              </a:ext>
            </a:extLst>
          </p:cNvPr>
          <p:cNvSpPr/>
          <p:nvPr/>
        </p:nvSpPr>
        <p:spPr>
          <a:xfrm>
            <a:off x="6303162" y="2952750"/>
            <a:ext cx="1446007" cy="21544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difference to pixelwise mean</a:t>
            </a:r>
            <a:endParaRPr lang="en-US" sz="800" b="1" i="0" u="none" strike="noStrike" kern="1200" cap="none" spc="0" baseline="0" dirty="0">
              <a:solidFill>
                <a:srgbClr val="000000"/>
              </a:solidFill>
              <a:uFillTx/>
              <a:latin typeface="Calibri"/>
            </a:endParaRPr>
          </a:p>
        </p:txBody>
      </p:sp>
      <p:sp>
        <p:nvSpPr>
          <p:cNvPr id="139" name="Rectangle 138">
            <a:extLst>
              <a:ext uri="{FF2B5EF4-FFF2-40B4-BE49-F238E27FC236}">
                <a16:creationId xmlns:a16="http://schemas.microsoft.com/office/drawing/2014/main" id="{3BB8CB17-05B0-466C-8E3E-6D8AE0B48C7F}"/>
              </a:ext>
            </a:extLst>
          </p:cNvPr>
          <p:cNvSpPr/>
          <p:nvPr/>
        </p:nvSpPr>
        <p:spPr>
          <a:xfrm>
            <a:off x="5671466" y="2919352"/>
            <a:ext cx="2617701" cy="250724"/>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96">
            <a:extLst>
              <a:ext uri="{FF2B5EF4-FFF2-40B4-BE49-F238E27FC236}">
                <a16:creationId xmlns:a16="http://schemas.microsoft.com/office/drawing/2014/main" id="{42D6D1C8-1A78-45ED-BFB0-E6FAFA7C4388}"/>
              </a:ext>
            </a:extLst>
          </p:cNvPr>
          <p:cNvSpPr/>
          <p:nvPr/>
        </p:nvSpPr>
        <p:spPr>
          <a:xfrm flipV="1">
            <a:off x="5334000" y="3332743"/>
            <a:ext cx="3107448" cy="510034"/>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47" name="Arrow: Down 15">
            <a:extLst>
              <a:ext uri="{FF2B5EF4-FFF2-40B4-BE49-F238E27FC236}">
                <a16:creationId xmlns:a16="http://schemas.microsoft.com/office/drawing/2014/main" id="{FC42AD02-6AAB-425C-ADD4-C84CDC7512DF}"/>
              </a:ext>
            </a:extLst>
          </p:cNvPr>
          <p:cNvSpPr/>
          <p:nvPr/>
        </p:nvSpPr>
        <p:spPr>
          <a:xfrm>
            <a:off x="6961488" y="3222376"/>
            <a:ext cx="182127" cy="242946"/>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151" name="Rectangle 8">
            <a:extLst>
              <a:ext uri="{FF2B5EF4-FFF2-40B4-BE49-F238E27FC236}">
                <a16:creationId xmlns:a16="http://schemas.microsoft.com/office/drawing/2014/main" id="{5ED81532-06A0-45FE-9F70-43314A1F71BF}"/>
              </a:ext>
            </a:extLst>
          </p:cNvPr>
          <p:cNvSpPr/>
          <p:nvPr/>
        </p:nvSpPr>
        <p:spPr>
          <a:xfrm>
            <a:off x="5678337" y="3508224"/>
            <a:ext cx="261083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152" name="TextBox 9">
            <a:extLst>
              <a:ext uri="{FF2B5EF4-FFF2-40B4-BE49-F238E27FC236}">
                <a16:creationId xmlns:a16="http://schemas.microsoft.com/office/drawing/2014/main" id="{053899CA-A212-49FB-A789-E1542BE240C9}"/>
              </a:ext>
            </a:extLst>
          </p:cNvPr>
          <p:cNvSpPr txBox="1"/>
          <p:nvPr/>
        </p:nvSpPr>
        <p:spPr>
          <a:xfrm>
            <a:off x="5978120" y="3519605"/>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framewise normalization</a:t>
            </a:r>
            <a:endParaRPr lang="en-US" sz="800" b="1" i="0" u="none" strike="noStrike" kern="1200" cap="none" spc="0" baseline="0" dirty="0">
              <a:solidFill>
                <a:srgbClr val="000000"/>
              </a:solidFill>
              <a:uFillTx/>
              <a:latin typeface="Calibri"/>
            </a:endParaRPr>
          </a:p>
        </p:txBody>
      </p:sp>
    </p:spTree>
    <p:extLst>
      <p:ext uri="{BB962C8B-B14F-4D97-AF65-F5344CB8AC3E}">
        <p14:creationId xmlns:p14="http://schemas.microsoft.com/office/powerpoint/2010/main" val="30414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3.2 Cluster tracking for details in</a:t>
            </a:r>
            <a:r>
              <a:rPr sz="1800" b="1" spc="-5" dirty="0"/>
              <a:t> microscopic</a:t>
            </a:r>
            <a:r>
              <a:rPr sz="1800" b="1" spc="114" dirty="0"/>
              <a:t> </a:t>
            </a:r>
            <a:r>
              <a:rPr sz="1800" b="1" dirty="0"/>
              <a:t>patterns</a:t>
            </a:r>
          </a:p>
        </p:txBody>
      </p:sp>
      <p:sp>
        <p:nvSpPr>
          <p:cNvPr id="12" name="object 12"/>
          <p:cNvSpPr txBox="1"/>
          <p:nvPr/>
        </p:nvSpPr>
        <p:spPr>
          <a:xfrm>
            <a:off x="3175298" y="653923"/>
            <a:ext cx="310324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0000"/>
                </a:solidFill>
                <a:latin typeface="Arial"/>
                <a:cs typeface="Arial"/>
              </a:rPr>
              <a:t>Is it all due to bloodflow? </a:t>
            </a:r>
            <a:r>
              <a:rPr sz="1400" spc="-5" dirty="0">
                <a:solidFill>
                  <a:srgbClr val="FF0000"/>
                </a:solidFill>
                <a:latin typeface="Arial"/>
                <a:cs typeface="Arial"/>
              </a:rPr>
              <a:t>How </a:t>
            </a:r>
            <a:r>
              <a:rPr sz="1400" dirty="0">
                <a:solidFill>
                  <a:srgbClr val="FF0000"/>
                </a:solidFill>
                <a:latin typeface="Arial"/>
                <a:cs typeface="Arial"/>
              </a:rPr>
              <a:t>find</a:t>
            </a:r>
            <a:r>
              <a:rPr sz="1400" spc="-175" dirty="0">
                <a:solidFill>
                  <a:srgbClr val="FF0000"/>
                </a:solidFill>
                <a:latin typeface="Arial"/>
                <a:cs typeface="Arial"/>
              </a:rPr>
              <a:t> </a:t>
            </a:r>
            <a:r>
              <a:rPr sz="1400" dirty="0">
                <a:solidFill>
                  <a:srgbClr val="FF0000"/>
                </a:solidFill>
                <a:latin typeface="Arial"/>
                <a:cs typeface="Arial"/>
              </a:rPr>
              <a:t>out?</a:t>
            </a:r>
            <a:endParaRPr sz="1400" dirty="0">
              <a:latin typeface="Arial"/>
              <a:cs typeface="Arial"/>
            </a:endParaRPr>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16</a:t>
            </a:fld>
            <a:endParaRPr dirty="0"/>
          </a:p>
        </p:txBody>
      </p:sp>
      <p:pic>
        <p:nvPicPr>
          <p:cNvPr id="1026" name="Picture 2">
            <a:extLst>
              <a:ext uri="{FF2B5EF4-FFF2-40B4-BE49-F238E27FC236}">
                <a16:creationId xmlns:a16="http://schemas.microsoft.com/office/drawing/2014/main" id="{2F35525C-6F27-4B6B-8A56-D8514BE94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800" y="1163582"/>
            <a:ext cx="2579600" cy="3245260"/>
          </a:xfrm>
          <a:prstGeom prst="rect">
            <a:avLst/>
          </a:prstGeom>
          <a:noFill/>
          <a:extLst>
            <a:ext uri="{909E8E84-426E-40DD-AFC4-6F175D3DCCD1}">
              <a14:hiddenFill xmlns:a14="http://schemas.microsoft.com/office/drawing/2010/main">
                <a:solidFill>
                  <a:srgbClr val="FFFFFF"/>
                </a:solidFill>
              </a14:hiddenFill>
            </a:ext>
          </a:extLst>
        </p:spPr>
      </p:pic>
      <p:pic>
        <p:nvPicPr>
          <p:cNvPr id="7" name="details_vs_heartbeat_synchronized_clusters">
            <a:hlinkClick r:id="" action="ppaction://media"/>
            <a:extLst>
              <a:ext uri="{FF2B5EF4-FFF2-40B4-BE49-F238E27FC236}">
                <a16:creationId xmlns:a16="http://schemas.microsoft.com/office/drawing/2014/main" id="{6268DD05-83AE-4333-801E-3DDF18ECA1D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4574" y="2841783"/>
            <a:ext cx="3055834" cy="1550893"/>
          </a:xfrm>
          <a:prstGeom prst="rect">
            <a:avLst/>
          </a:prstGeom>
        </p:spPr>
      </p:pic>
      <p:pic>
        <p:nvPicPr>
          <p:cNvPr id="17" name="heartbeat_synchronized_vs_difference_to_mean">
            <a:hlinkClick r:id="" action="ppaction://media"/>
            <a:extLst>
              <a:ext uri="{FF2B5EF4-FFF2-40B4-BE49-F238E27FC236}">
                <a16:creationId xmlns:a16="http://schemas.microsoft.com/office/drawing/2014/main" id="{6AD63712-4B18-40E4-AE6D-21E17D631F7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731" y="1183627"/>
            <a:ext cx="3049972" cy="1547918"/>
          </a:xfrm>
          <a:prstGeom prst="rect">
            <a:avLst/>
          </a:prstGeom>
        </p:spPr>
      </p:pic>
      <p:pic>
        <p:nvPicPr>
          <p:cNvPr id="19" name="Picture 18">
            <a:extLst>
              <a:ext uri="{FF2B5EF4-FFF2-40B4-BE49-F238E27FC236}">
                <a16:creationId xmlns:a16="http://schemas.microsoft.com/office/drawing/2014/main" id="{E8679292-257A-4365-9B98-00D0A013075E}"/>
              </a:ext>
            </a:extLst>
          </p:cNvPr>
          <p:cNvPicPr>
            <a:picLocks noChangeAspect="1"/>
          </p:cNvPicPr>
          <p:nvPr/>
        </p:nvPicPr>
        <p:blipFill>
          <a:blip r:embed="rId9"/>
          <a:stretch>
            <a:fillRect/>
          </a:stretch>
        </p:blipFill>
        <p:spPr>
          <a:xfrm>
            <a:off x="5989512" y="1183626"/>
            <a:ext cx="2925888" cy="3157935"/>
          </a:xfrm>
          <a:prstGeom prst="rect">
            <a:avLst/>
          </a:prstGeom>
        </p:spPr>
      </p:pic>
      <p:sp>
        <p:nvSpPr>
          <p:cNvPr id="4" name="object 4"/>
          <p:cNvSpPr txBox="1"/>
          <p:nvPr/>
        </p:nvSpPr>
        <p:spPr>
          <a:xfrm>
            <a:off x="838200" y="1070009"/>
            <a:ext cx="2579599" cy="175048"/>
          </a:xfrm>
          <a:prstGeom prst="rect">
            <a:avLst/>
          </a:prstGeom>
        </p:spPr>
        <p:txBody>
          <a:bodyPr vert="horz" wrap="square" lIns="0" tIns="13335" rIns="0" bIns="0" rtlCol="0">
            <a:spAutoFit/>
          </a:bodyPr>
          <a:lstStyle/>
          <a:p>
            <a:pPr marL="12700">
              <a:lnSpc>
                <a:spcPct val="100000"/>
              </a:lnSpc>
              <a:spcBef>
                <a:spcPts val="105"/>
              </a:spcBef>
            </a:pPr>
            <a:r>
              <a:rPr lang="en-GB" sz="1050" dirty="0">
                <a:latin typeface="Arial"/>
                <a:cs typeface="Arial"/>
              </a:rPr>
              <a:t>Details </a:t>
            </a:r>
            <a:r>
              <a:rPr lang="en-GB" sz="1050" spc="-5" dirty="0">
                <a:latin typeface="Arial"/>
                <a:cs typeface="Arial"/>
              </a:rPr>
              <a:t>vs. </a:t>
            </a:r>
            <a:r>
              <a:rPr lang="en-GB" sz="1050" dirty="0" err="1">
                <a:latin typeface="Arial"/>
                <a:cs typeface="Arial"/>
              </a:rPr>
              <a:t>Bloodflow</a:t>
            </a:r>
            <a:r>
              <a:rPr lang="en-GB" sz="1050" spc="-125" dirty="0">
                <a:latin typeface="Arial"/>
                <a:cs typeface="Arial"/>
              </a:rPr>
              <a:t> </a:t>
            </a:r>
            <a:r>
              <a:rPr sz="1050" dirty="0">
                <a:latin typeface="Arial"/>
                <a:cs typeface="Arial"/>
              </a:rPr>
              <a:t>(</a:t>
            </a:r>
            <a:r>
              <a:rPr lang="en-US" sz="1050" dirty="0">
                <a:latin typeface="Arial"/>
                <a:cs typeface="Arial"/>
              </a:rPr>
              <a:t>~</a:t>
            </a:r>
            <a:r>
              <a:rPr sz="1050" dirty="0">
                <a:latin typeface="Arial"/>
                <a:cs typeface="Arial"/>
              </a:rPr>
              <a:t>16Hz)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92"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91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17"/>
                </p:tgtEl>
              </p:cMediaNode>
            </p:video>
            <p:seq concurrent="1" nextAc="seek">
              <p:cTn id="18" restart="whenNotActive" fill="hold" evtFilter="cancelBubble" nodeType="interactiveSeq">
                <p:stCondLst>
                  <p:cond evt="onClick" delay="0">
                    <p:tgtEl>
                      <p:spTgt spid="1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3.2 Cluster tracking for details in</a:t>
            </a:r>
            <a:r>
              <a:rPr sz="1800" b="1" spc="-5" dirty="0"/>
              <a:t> microscopic</a:t>
            </a:r>
            <a:r>
              <a:rPr sz="1800" b="1" spc="114" dirty="0"/>
              <a:t> </a:t>
            </a:r>
            <a:r>
              <a:rPr sz="1800" b="1" dirty="0"/>
              <a:t>patterns</a:t>
            </a:r>
          </a:p>
        </p:txBody>
      </p:sp>
      <p:sp>
        <p:nvSpPr>
          <p:cNvPr id="6" name="object 6"/>
          <p:cNvSpPr txBox="1"/>
          <p:nvPr/>
        </p:nvSpPr>
        <p:spPr>
          <a:xfrm>
            <a:off x="914400" y="742950"/>
            <a:ext cx="6929665" cy="941925"/>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A </a:t>
            </a:r>
            <a:r>
              <a:rPr sz="1400" b="1" spc="-5" dirty="0">
                <a:latin typeface="Arial"/>
                <a:cs typeface="Arial"/>
              </a:rPr>
              <a:t>custom approach </a:t>
            </a:r>
            <a:r>
              <a:rPr sz="1400" b="1" dirty="0">
                <a:latin typeface="Arial"/>
                <a:cs typeface="Arial"/>
              </a:rPr>
              <a:t>allows </a:t>
            </a:r>
            <a:r>
              <a:rPr sz="1400" b="1" spc="-5" dirty="0">
                <a:latin typeface="Arial"/>
                <a:cs typeface="Arial"/>
              </a:rPr>
              <a:t>for clustering and</a:t>
            </a:r>
            <a:r>
              <a:rPr sz="1400" b="1" spc="-125" dirty="0">
                <a:latin typeface="Arial"/>
                <a:cs typeface="Arial"/>
              </a:rPr>
              <a:t> </a:t>
            </a:r>
            <a:r>
              <a:rPr sz="1400" b="1" dirty="0">
                <a:latin typeface="Arial"/>
                <a:cs typeface="Arial"/>
              </a:rPr>
              <a:t>tracking</a:t>
            </a:r>
            <a:endParaRPr lang="en-US" sz="1400" b="1" dirty="0">
              <a:latin typeface="Arial"/>
              <a:cs typeface="Arial"/>
            </a:endParaRPr>
          </a:p>
          <a:p>
            <a:pPr marL="12700">
              <a:lnSpc>
                <a:spcPct val="100000"/>
              </a:lnSpc>
              <a:spcBef>
                <a:spcPts val="105"/>
              </a:spcBef>
            </a:pPr>
            <a:endParaRPr sz="1400" dirty="0">
              <a:latin typeface="Arial"/>
              <a:cs typeface="Arial"/>
            </a:endParaRPr>
          </a:p>
          <a:p>
            <a:pPr marL="299085" indent="-287020">
              <a:lnSpc>
                <a:spcPct val="100000"/>
              </a:lnSpc>
              <a:spcBef>
                <a:spcPts val="10"/>
              </a:spcBef>
              <a:buChar char="•"/>
              <a:tabLst>
                <a:tab pos="299085" algn="l"/>
                <a:tab pos="299720" algn="l"/>
              </a:tabLst>
            </a:pPr>
            <a:r>
              <a:rPr sz="1050" dirty="0">
                <a:latin typeface="Arial"/>
                <a:cs typeface="Arial"/>
              </a:rPr>
              <a:t>Clustering is achieved using a mean shift technique in a density</a:t>
            </a:r>
            <a:r>
              <a:rPr lang="en-US" sz="1050" dirty="0">
                <a:latin typeface="Arial"/>
                <a:cs typeface="Arial"/>
              </a:rPr>
              <a:t>-</a:t>
            </a:r>
            <a:r>
              <a:rPr sz="1050" dirty="0">
                <a:latin typeface="Arial"/>
                <a:cs typeface="Arial"/>
              </a:rPr>
              <a:t>based</a:t>
            </a:r>
            <a:r>
              <a:rPr sz="1050" spc="-70" dirty="0">
                <a:latin typeface="Arial"/>
                <a:cs typeface="Arial"/>
              </a:rPr>
              <a:t> </a:t>
            </a:r>
            <a:r>
              <a:rPr sz="1050" dirty="0">
                <a:latin typeface="Arial"/>
                <a:cs typeface="Arial"/>
              </a:rPr>
              <a:t>approach</a:t>
            </a:r>
            <a:endParaRPr lang="en-US" sz="1050" dirty="0">
              <a:latin typeface="Arial"/>
              <a:cs typeface="Arial"/>
            </a:endParaRPr>
          </a:p>
          <a:p>
            <a:pPr marL="12065">
              <a:lnSpc>
                <a:spcPct val="100000"/>
              </a:lnSpc>
              <a:spcBef>
                <a:spcPts val="10"/>
              </a:spcBef>
              <a:tabLst>
                <a:tab pos="299085" algn="l"/>
                <a:tab pos="299720" algn="l"/>
              </a:tabLst>
            </a:pPr>
            <a:endParaRPr sz="1050" dirty="0">
              <a:latin typeface="Arial"/>
              <a:cs typeface="Arial"/>
            </a:endParaRPr>
          </a:p>
          <a:p>
            <a:pPr marL="299085" indent="-287020">
              <a:lnSpc>
                <a:spcPct val="100000"/>
              </a:lnSpc>
              <a:buChar char="•"/>
              <a:tabLst>
                <a:tab pos="299085" algn="l"/>
                <a:tab pos="299720" algn="l"/>
              </a:tabLst>
            </a:pPr>
            <a:r>
              <a:rPr sz="1050" dirty="0">
                <a:latin typeface="Arial"/>
                <a:cs typeface="Arial"/>
              </a:rPr>
              <a:t>Tracking is based on </a:t>
            </a:r>
            <a:r>
              <a:rPr sz="1050" spc="-5" dirty="0">
                <a:latin typeface="Arial"/>
                <a:cs typeface="Arial"/>
              </a:rPr>
              <a:t>the </a:t>
            </a:r>
            <a:r>
              <a:rPr sz="1050" dirty="0">
                <a:latin typeface="Arial"/>
                <a:cs typeface="Arial"/>
              </a:rPr>
              <a:t>location of </a:t>
            </a:r>
            <a:r>
              <a:rPr sz="1050" spc="-5" dirty="0">
                <a:latin typeface="Arial"/>
                <a:cs typeface="Arial"/>
              </a:rPr>
              <a:t>the </a:t>
            </a:r>
            <a:r>
              <a:rPr sz="1050" dirty="0">
                <a:latin typeface="Arial"/>
                <a:cs typeface="Arial"/>
              </a:rPr>
              <a:t>cluster</a:t>
            </a:r>
            <a:r>
              <a:rPr sz="1050" spc="-110" dirty="0">
                <a:latin typeface="Arial"/>
                <a:cs typeface="Arial"/>
              </a:rPr>
              <a:t> </a:t>
            </a:r>
            <a:r>
              <a:rPr sz="1050" dirty="0">
                <a:latin typeface="Arial"/>
                <a:cs typeface="Arial"/>
              </a:rPr>
              <a:t>centres</a:t>
            </a:r>
          </a:p>
        </p:txBody>
      </p:sp>
      <p:sp>
        <p:nvSpPr>
          <p:cNvPr id="8" name="object 8"/>
          <p:cNvSpPr/>
          <p:nvPr/>
        </p:nvSpPr>
        <p:spPr>
          <a:xfrm>
            <a:off x="6244038" y="1967399"/>
            <a:ext cx="2137962" cy="206623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066800" y="2043598"/>
            <a:ext cx="2590800" cy="2021189"/>
          </a:xfrm>
          <a:prstGeom prst="rect">
            <a:avLst/>
          </a:prstGeom>
          <a:blipFill>
            <a:blip r:embed="rId3" cstate="print"/>
            <a:stretch>
              <a:fillRect/>
            </a:stretch>
          </a:blipFill>
        </p:spPr>
        <p:txBody>
          <a:bodyPr wrap="square" lIns="0" tIns="0" rIns="0" bIns="0" rtlCol="0"/>
          <a:lstStyle/>
          <a:p>
            <a:endParaRPr/>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17</a:t>
            </a:fld>
            <a:endParaRPr dirty="0"/>
          </a:p>
        </p:txBody>
      </p:sp>
      <p:sp>
        <p:nvSpPr>
          <p:cNvPr id="13" name="object 13"/>
          <p:cNvSpPr txBox="1"/>
          <p:nvPr/>
        </p:nvSpPr>
        <p:spPr>
          <a:xfrm>
            <a:off x="474499" y="4326625"/>
            <a:ext cx="8212301" cy="425758"/>
          </a:xfrm>
          <a:prstGeom prst="rect">
            <a:avLst/>
          </a:prstGeom>
        </p:spPr>
        <p:txBody>
          <a:bodyPr vert="horz" wrap="square" lIns="0" tIns="12700" rIns="0" bIns="0" rtlCol="0">
            <a:spAutoFit/>
          </a:bodyPr>
          <a:lstStyle/>
          <a:p>
            <a:pPr marL="12700">
              <a:spcBef>
                <a:spcPts val="100"/>
              </a:spcBef>
            </a:pPr>
            <a:r>
              <a:rPr lang="en-US" sz="1300" dirty="0">
                <a:latin typeface="Arial"/>
                <a:cs typeface="Arial"/>
              </a:rPr>
              <a:t>Cluster tracking can be used to identify temporospatial patterns in neuroimaging data  that relate to </a:t>
            </a:r>
            <a:r>
              <a:rPr lang="en-US" sz="1300" dirty="0" err="1">
                <a:latin typeface="Arial"/>
                <a:cs typeface="Arial"/>
              </a:rPr>
              <a:t>bloodflow</a:t>
            </a:r>
            <a:endParaRPr lang="en-US" sz="1300" dirty="0">
              <a:latin typeface="Arial"/>
              <a:cs typeface="Arial"/>
            </a:endParaRPr>
          </a:p>
          <a:p>
            <a:pPr marL="12700">
              <a:lnSpc>
                <a:spcPct val="100000"/>
              </a:lnSpc>
              <a:spcBef>
                <a:spcPts val="100"/>
              </a:spcBef>
            </a:pPr>
            <a:r>
              <a:rPr sz="1300" dirty="0">
                <a:latin typeface="Arial"/>
                <a:cs typeface="Arial"/>
              </a:rPr>
              <a:t>One </a:t>
            </a:r>
            <a:r>
              <a:rPr sz="1300" spc="-5" dirty="0">
                <a:latin typeface="Arial"/>
                <a:cs typeface="Arial"/>
              </a:rPr>
              <a:t>may</a:t>
            </a:r>
            <a:r>
              <a:rPr lang="de-DE" sz="1300" spc="-5" dirty="0">
                <a:latin typeface="Arial"/>
                <a:cs typeface="Arial"/>
              </a:rPr>
              <a:t> retrieve</a:t>
            </a:r>
            <a:r>
              <a:rPr sz="1300" spc="-5" dirty="0">
                <a:latin typeface="Arial"/>
                <a:cs typeface="Arial"/>
              </a:rPr>
              <a:t> </a:t>
            </a:r>
            <a:r>
              <a:rPr sz="1300" dirty="0">
                <a:latin typeface="Arial"/>
                <a:cs typeface="Arial"/>
              </a:rPr>
              <a:t>trajectories for </a:t>
            </a:r>
            <a:r>
              <a:rPr sz="1300" spc="-5" dirty="0">
                <a:latin typeface="Arial"/>
                <a:cs typeface="Arial"/>
              </a:rPr>
              <a:t>vessels </a:t>
            </a:r>
            <a:r>
              <a:rPr sz="1300" dirty="0">
                <a:latin typeface="Arial"/>
                <a:cs typeface="Arial"/>
              </a:rPr>
              <a:t>of </a:t>
            </a:r>
            <a:r>
              <a:rPr sz="1300" spc="-5" dirty="0">
                <a:latin typeface="Arial"/>
                <a:cs typeface="Arial"/>
              </a:rPr>
              <a:t>different</a:t>
            </a:r>
            <a:r>
              <a:rPr sz="1300" spc="-195" dirty="0">
                <a:latin typeface="Arial"/>
                <a:cs typeface="Arial"/>
              </a:rPr>
              <a:t> </a:t>
            </a:r>
            <a:r>
              <a:rPr sz="1300" dirty="0">
                <a:latin typeface="Arial"/>
                <a:cs typeface="Arial"/>
              </a:rPr>
              <a:t>size</a:t>
            </a:r>
          </a:p>
        </p:txBody>
      </p:sp>
      <p:pic>
        <p:nvPicPr>
          <p:cNvPr id="18" name="Picture 17">
            <a:extLst>
              <a:ext uri="{FF2B5EF4-FFF2-40B4-BE49-F238E27FC236}">
                <a16:creationId xmlns:a16="http://schemas.microsoft.com/office/drawing/2014/main" id="{E2E12BCF-E71A-4CBA-846E-AFD140003486}"/>
              </a:ext>
            </a:extLst>
          </p:cNvPr>
          <p:cNvPicPr>
            <a:picLocks noChangeAspect="1"/>
          </p:cNvPicPr>
          <p:nvPr/>
        </p:nvPicPr>
        <p:blipFill>
          <a:blip r:embed="rId4"/>
          <a:stretch>
            <a:fillRect/>
          </a:stretch>
        </p:blipFill>
        <p:spPr>
          <a:xfrm>
            <a:off x="3988107" y="1983833"/>
            <a:ext cx="2162547" cy="2080953"/>
          </a:xfrm>
          <a:prstGeom prst="rect">
            <a:avLst/>
          </a:prstGeom>
        </p:spPr>
      </p:pic>
    </p:spTree>
    <p:extLst>
      <p:ext uri="{BB962C8B-B14F-4D97-AF65-F5344CB8AC3E}">
        <p14:creationId xmlns:p14="http://schemas.microsoft.com/office/powerpoint/2010/main" val="284729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3.3 Contrast to expected frames</a:t>
            </a:r>
            <a:endParaRPr sz="1800" b="1" dirty="0"/>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18</a:t>
            </a:fld>
            <a:endParaRPr dirty="0"/>
          </a:p>
        </p:txBody>
      </p:sp>
      <p:sp>
        <p:nvSpPr>
          <p:cNvPr id="13" name="object 13"/>
          <p:cNvSpPr txBox="1"/>
          <p:nvPr/>
        </p:nvSpPr>
        <p:spPr>
          <a:xfrm>
            <a:off x="327787" y="4248150"/>
            <a:ext cx="8792008" cy="638636"/>
          </a:xfrm>
          <a:prstGeom prst="rect">
            <a:avLst/>
          </a:prstGeom>
        </p:spPr>
        <p:txBody>
          <a:bodyPr vert="horz" wrap="square" lIns="0" tIns="12700" rIns="0" bIns="0" rtlCol="0">
            <a:spAutoFit/>
          </a:bodyPr>
          <a:lstStyle/>
          <a:p>
            <a:pPr marL="12700">
              <a:spcBef>
                <a:spcPts val="100"/>
              </a:spcBef>
            </a:pPr>
            <a:r>
              <a:rPr lang="en-US" sz="1300" dirty="0">
                <a:latin typeface="Arial"/>
                <a:cs typeface="Arial"/>
                <a:sym typeface="Wingdings" panose="05000000000000000000" pitchFamily="2" charset="2"/>
              </a:rPr>
              <a:t>Interpretation:	 Contrast shows how individual slow waves are different from the mean slow wave</a:t>
            </a:r>
          </a:p>
          <a:p>
            <a:pPr marL="12700">
              <a:spcBef>
                <a:spcPts val="100"/>
              </a:spcBef>
            </a:pPr>
            <a:r>
              <a:rPr lang="en-US" sz="1300" dirty="0">
                <a:latin typeface="Arial"/>
                <a:cs typeface="Arial"/>
                <a:sym typeface="Wingdings" panose="05000000000000000000" pitchFamily="2" charset="2"/>
              </a:rPr>
              <a:t>		 The impact of anatomical structures is reduced</a:t>
            </a:r>
          </a:p>
          <a:p>
            <a:pPr marL="12700">
              <a:spcBef>
                <a:spcPts val="100"/>
              </a:spcBef>
            </a:pPr>
            <a:r>
              <a:rPr lang="en-US" sz="1300" dirty="0">
                <a:latin typeface="Arial"/>
                <a:cs typeface="Arial"/>
                <a:sym typeface="Wingdings" panose="05000000000000000000" pitchFamily="2" charset="2"/>
              </a:rPr>
              <a:t>		 If the raw data is similar so is the difference to the expected value</a:t>
            </a:r>
          </a:p>
        </p:txBody>
      </p:sp>
      <p:pic>
        <p:nvPicPr>
          <p:cNvPr id="2050" name="Picture 2">
            <a:extLst>
              <a:ext uri="{FF2B5EF4-FFF2-40B4-BE49-F238E27FC236}">
                <a16:creationId xmlns:a16="http://schemas.microsoft.com/office/drawing/2014/main" id="{21DBCD2E-27BF-4D95-9E2C-C7A87A285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00150"/>
            <a:ext cx="37338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D8DAB1-0289-49B7-B862-3FF9797A6D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2647950"/>
            <a:ext cx="3733800" cy="1128759"/>
          </a:xfrm>
          <a:prstGeom prst="rect">
            <a:avLst/>
          </a:prstGeom>
          <a:noFill/>
          <a:extLst>
            <a:ext uri="{909E8E84-426E-40DD-AFC4-6F175D3DCCD1}">
              <a14:hiddenFill xmlns:a14="http://schemas.microsoft.com/office/drawing/2010/main">
                <a:solidFill>
                  <a:srgbClr val="FFFFFF"/>
                </a:solidFill>
              </a14:hiddenFill>
            </a:ext>
          </a:extLst>
        </p:spPr>
      </p:pic>
      <p:pic>
        <p:nvPicPr>
          <p:cNvPr id="3" name="expected_images">
            <a:hlinkClick r:id="" action="ppaction://media"/>
            <a:extLst>
              <a:ext uri="{FF2B5EF4-FFF2-40B4-BE49-F238E27FC236}">
                <a16:creationId xmlns:a16="http://schemas.microsoft.com/office/drawing/2014/main" id="{CD3EEBD1-CF92-435F-867A-D0315D9A9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05400" y="1276350"/>
            <a:ext cx="2703639" cy="2362200"/>
          </a:xfrm>
          <a:prstGeom prst="rect">
            <a:avLst/>
          </a:prstGeom>
        </p:spPr>
      </p:pic>
      <p:sp>
        <p:nvSpPr>
          <p:cNvPr id="17" name="object 13">
            <a:extLst>
              <a:ext uri="{FF2B5EF4-FFF2-40B4-BE49-F238E27FC236}">
                <a16:creationId xmlns:a16="http://schemas.microsoft.com/office/drawing/2014/main" id="{751F7158-5A4B-4DCA-8AB4-986E124FDD29}"/>
              </a:ext>
            </a:extLst>
          </p:cNvPr>
          <p:cNvSpPr txBox="1"/>
          <p:nvPr/>
        </p:nvSpPr>
        <p:spPr>
          <a:xfrm>
            <a:off x="237249" y="621248"/>
            <a:ext cx="8906751" cy="502702"/>
          </a:xfrm>
          <a:prstGeom prst="rect">
            <a:avLst/>
          </a:prstGeom>
        </p:spPr>
        <p:txBody>
          <a:bodyPr vert="horz" wrap="square" lIns="0" tIns="12700" rIns="0" bIns="0" rtlCol="0">
            <a:spAutoFit/>
          </a:bodyPr>
          <a:lstStyle/>
          <a:p>
            <a:pPr marL="12700">
              <a:spcBef>
                <a:spcPts val="100"/>
              </a:spcBef>
              <a:spcAft>
                <a:spcPts val="600"/>
              </a:spcAft>
            </a:pPr>
            <a:r>
              <a:rPr lang="en-US" sz="1300" dirty="0">
                <a:latin typeface="Arial"/>
                <a:cs typeface="Arial"/>
              </a:rPr>
              <a:t>Temporospatial patterns do not necessarily relate to the overall magnitude </a:t>
            </a:r>
            <a:r>
              <a:rPr lang="en-US" sz="1100" dirty="0">
                <a:latin typeface="Arial"/>
                <a:cs typeface="Arial"/>
              </a:rPr>
              <a:t>(ANN should not learn similarity based on mean)</a:t>
            </a:r>
            <a:endParaRPr lang="en-US" sz="1100" dirty="0">
              <a:latin typeface="Arial"/>
              <a:cs typeface="Arial"/>
              <a:sym typeface="Wingdings" panose="05000000000000000000" pitchFamily="2" charset="2"/>
            </a:endParaRPr>
          </a:p>
          <a:p>
            <a:pPr marL="12700">
              <a:spcBef>
                <a:spcPts val="100"/>
              </a:spcBef>
            </a:pPr>
            <a:r>
              <a:rPr lang="en-US" sz="1300" dirty="0">
                <a:latin typeface="Arial"/>
                <a:cs typeface="Arial"/>
                <a:sym typeface="Wingdings" panose="05000000000000000000" pitchFamily="2" charset="2"/>
              </a:rPr>
              <a:t> The contrast to the expected image given the mean(/median) overall brightness is computed</a:t>
            </a:r>
          </a:p>
        </p:txBody>
      </p:sp>
      <p:pic>
        <p:nvPicPr>
          <p:cNvPr id="4" name="Picture 3">
            <a:extLst>
              <a:ext uri="{FF2B5EF4-FFF2-40B4-BE49-F238E27FC236}">
                <a16:creationId xmlns:a16="http://schemas.microsoft.com/office/drawing/2014/main" id="{0B75A453-E7FB-49A6-9CCE-D5D15D4448AE}"/>
              </a:ext>
            </a:extLst>
          </p:cNvPr>
          <p:cNvPicPr>
            <a:picLocks noChangeAspect="1"/>
          </p:cNvPicPr>
          <p:nvPr/>
        </p:nvPicPr>
        <p:blipFill>
          <a:blip r:embed="rId7"/>
          <a:stretch>
            <a:fillRect/>
          </a:stretch>
        </p:blipFill>
        <p:spPr>
          <a:xfrm>
            <a:off x="5847619" y="3714750"/>
            <a:ext cx="1219200" cy="212879"/>
          </a:xfrm>
          <a:prstGeom prst="rect">
            <a:avLst/>
          </a:prstGeom>
        </p:spPr>
      </p:pic>
    </p:spTree>
    <p:extLst>
      <p:ext uri="{BB962C8B-B14F-4D97-AF65-F5344CB8AC3E}">
        <p14:creationId xmlns:p14="http://schemas.microsoft.com/office/powerpoint/2010/main" val="316964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3.3 Contrast to expected frames</a:t>
            </a:r>
            <a:endParaRPr sz="1800" b="1" dirty="0"/>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19</a:t>
            </a:fld>
            <a:endParaRPr dirty="0"/>
          </a:p>
        </p:txBody>
      </p:sp>
      <p:sp>
        <p:nvSpPr>
          <p:cNvPr id="18" name="object 13">
            <a:extLst>
              <a:ext uri="{FF2B5EF4-FFF2-40B4-BE49-F238E27FC236}">
                <a16:creationId xmlns:a16="http://schemas.microsoft.com/office/drawing/2014/main" id="{6F56F3D5-ACF0-4D1A-AF42-7525723A6245}"/>
              </a:ext>
            </a:extLst>
          </p:cNvPr>
          <p:cNvSpPr txBox="1"/>
          <p:nvPr/>
        </p:nvSpPr>
        <p:spPr>
          <a:xfrm>
            <a:off x="327787" y="4248150"/>
            <a:ext cx="8792008" cy="638636"/>
          </a:xfrm>
          <a:prstGeom prst="rect">
            <a:avLst/>
          </a:prstGeom>
        </p:spPr>
        <p:txBody>
          <a:bodyPr vert="horz" wrap="square" lIns="0" tIns="12700" rIns="0" bIns="0" rtlCol="0">
            <a:spAutoFit/>
          </a:bodyPr>
          <a:lstStyle/>
          <a:p>
            <a:pPr marL="12700">
              <a:spcBef>
                <a:spcPts val="100"/>
              </a:spcBef>
            </a:pPr>
            <a:r>
              <a:rPr lang="en-US" sz="1300" dirty="0">
                <a:latin typeface="Arial"/>
                <a:cs typeface="Arial"/>
                <a:sym typeface="Wingdings" panose="05000000000000000000" pitchFamily="2" charset="2"/>
              </a:rPr>
              <a:t>Interpretation:	 Contrast shows how individual slow waves are different from the mean slow wave</a:t>
            </a:r>
          </a:p>
          <a:p>
            <a:pPr marL="12700">
              <a:spcBef>
                <a:spcPts val="100"/>
              </a:spcBef>
            </a:pPr>
            <a:r>
              <a:rPr lang="en-US" sz="1300" dirty="0">
                <a:latin typeface="Arial"/>
                <a:cs typeface="Arial"/>
                <a:sym typeface="Wingdings" panose="05000000000000000000" pitchFamily="2" charset="2"/>
              </a:rPr>
              <a:t>		 The impact of anatomical structures is reduced</a:t>
            </a:r>
          </a:p>
          <a:p>
            <a:pPr marL="12700">
              <a:spcBef>
                <a:spcPts val="100"/>
              </a:spcBef>
            </a:pPr>
            <a:r>
              <a:rPr lang="en-US" sz="1300" dirty="0">
                <a:latin typeface="Arial"/>
                <a:cs typeface="Arial"/>
                <a:sym typeface="Wingdings" panose="05000000000000000000" pitchFamily="2" charset="2"/>
              </a:rPr>
              <a:t>		 If the raw data is similar so is the difference to the expected value</a:t>
            </a:r>
          </a:p>
        </p:txBody>
      </p:sp>
      <p:pic>
        <p:nvPicPr>
          <p:cNvPr id="3" name="contrast_to_expected_image_vs_difference_to_mean">
            <a:hlinkClick r:id="" action="ppaction://media"/>
            <a:extLst>
              <a:ext uri="{FF2B5EF4-FFF2-40B4-BE49-F238E27FC236}">
                <a16:creationId xmlns:a16="http://schemas.microsoft.com/office/drawing/2014/main" id="{DC0E81B3-1042-4F3C-87F8-BAA6D9013F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9444" y="646370"/>
            <a:ext cx="8241156" cy="3498516"/>
          </a:xfrm>
          <a:prstGeom prst="rect">
            <a:avLst/>
          </a:prstGeom>
        </p:spPr>
      </p:pic>
    </p:spTree>
    <p:extLst>
      <p:ext uri="{BB962C8B-B14F-4D97-AF65-F5344CB8AC3E}">
        <p14:creationId xmlns:p14="http://schemas.microsoft.com/office/powerpoint/2010/main" val="10575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a:t>
            </a:fld>
            <a:endParaRPr dirty="0"/>
          </a:p>
        </p:txBody>
      </p:sp>
      <p:sp>
        <p:nvSpPr>
          <p:cNvPr id="3" name="object 3"/>
          <p:cNvSpPr txBox="1"/>
          <p:nvPr/>
        </p:nvSpPr>
        <p:spPr>
          <a:xfrm>
            <a:off x="228600" y="57150"/>
            <a:ext cx="5627420" cy="382797"/>
          </a:xfrm>
          <a:prstGeom prst="rect">
            <a:avLst/>
          </a:prstGeom>
        </p:spPr>
        <p:txBody>
          <a:bodyPr vert="horz" wrap="square" lIns="0" tIns="13335" rIns="0" bIns="0" rtlCol="0">
            <a:spAutoFit/>
          </a:bodyPr>
          <a:lstStyle/>
          <a:p>
            <a:pPr marL="12065">
              <a:lnSpc>
                <a:spcPct val="100000"/>
              </a:lnSpc>
              <a:spcBef>
                <a:spcPts val="105"/>
              </a:spcBef>
              <a:tabLst>
                <a:tab pos="278130" algn="l"/>
              </a:tabLst>
            </a:pPr>
            <a:r>
              <a:rPr lang="de-DE" sz="2400" b="1" dirty="0">
                <a:latin typeface="Arial"/>
                <a:cs typeface="Arial"/>
              </a:rPr>
              <a:t>Outline</a:t>
            </a:r>
            <a:endParaRPr sz="2400" b="1" dirty="0">
              <a:latin typeface="Arial"/>
              <a:cs typeface="Arial"/>
            </a:endParaRPr>
          </a:p>
        </p:txBody>
      </p:sp>
      <p:sp>
        <p:nvSpPr>
          <p:cNvPr id="7" name="object 3">
            <a:extLst>
              <a:ext uri="{FF2B5EF4-FFF2-40B4-BE49-F238E27FC236}">
                <a16:creationId xmlns:a16="http://schemas.microsoft.com/office/drawing/2014/main" id="{6B1AEF49-F84C-46CD-ACC4-0390AB9554EF}"/>
              </a:ext>
            </a:extLst>
          </p:cNvPr>
          <p:cNvSpPr txBox="1"/>
          <p:nvPr/>
        </p:nvSpPr>
        <p:spPr>
          <a:xfrm>
            <a:off x="1371600" y="1131323"/>
            <a:ext cx="8354821" cy="3911968"/>
          </a:xfrm>
          <a:prstGeom prst="rect">
            <a:avLst/>
          </a:prstGeom>
        </p:spPr>
        <p:txBody>
          <a:bodyPr vert="horz" wrap="square" lIns="0" tIns="13335" rIns="0" bIns="0" rtlCol="0">
            <a:spAutoFit/>
          </a:bodyPr>
          <a:lstStyle/>
          <a:p>
            <a:pPr marL="354965" indent="-342900">
              <a:lnSpc>
                <a:spcPct val="100000"/>
              </a:lnSpc>
              <a:spcBef>
                <a:spcPts val="105"/>
              </a:spcBef>
              <a:buFont typeface="+mj-lt"/>
              <a:buAutoNum type="arabicPeriod"/>
              <a:tabLst>
                <a:tab pos="278130" algn="l"/>
              </a:tabLst>
            </a:pPr>
            <a:r>
              <a:rPr lang="en-US" sz="1400" b="1" dirty="0">
                <a:latin typeface="Arial"/>
                <a:cs typeface="Arial"/>
              </a:rPr>
              <a:t>Motivation and interest of research</a:t>
            </a:r>
          </a:p>
          <a:p>
            <a:pPr marL="354965" indent="-342900">
              <a:spcBef>
                <a:spcPts val="105"/>
              </a:spcBef>
              <a:buFont typeface="+mj-lt"/>
              <a:buAutoNum type="arabicPeriod"/>
              <a:tabLst>
                <a:tab pos="278130" algn="l"/>
              </a:tabLst>
            </a:pPr>
            <a:r>
              <a:rPr lang="de-DE" sz="1400" b="1" dirty="0">
                <a:latin typeface="Arial"/>
                <a:cs typeface="Arial"/>
              </a:rPr>
              <a:t>Temporospatial patterns &amp; optical flow</a:t>
            </a:r>
          </a:p>
          <a:p>
            <a:pPr marL="812165" lvl="1" indent="-342900">
              <a:spcBef>
                <a:spcPts val="105"/>
              </a:spcBef>
              <a:buFont typeface="+mj-lt"/>
              <a:buAutoNum type="arabicPeriod"/>
              <a:tabLst>
                <a:tab pos="278130" algn="l"/>
              </a:tabLst>
            </a:pPr>
            <a:r>
              <a:rPr lang="en-GB" sz="1200" b="1" dirty="0">
                <a:latin typeface="Arial"/>
                <a:cs typeface="Arial"/>
              </a:rPr>
              <a:t>What </a:t>
            </a:r>
            <a:r>
              <a:rPr lang="en-GB" sz="1200" b="1" spc="-5" dirty="0">
                <a:latin typeface="Arial"/>
                <a:cs typeface="Arial"/>
              </a:rPr>
              <a:t>are temporospatial</a:t>
            </a:r>
            <a:r>
              <a:rPr lang="en-GB" sz="1200" b="1" spc="15" dirty="0">
                <a:latin typeface="Arial"/>
                <a:cs typeface="Arial"/>
              </a:rPr>
              <a:t> </a:t>
            </a:r>
            <a:r>
              <a:rPr lang="en-GB" sz="1200" b="1" spc="-5" dirty="0">
                <a:latin typeface="Arial"/>
                <a:cs typeface="Arial"/>
              </a:rPr>
              <a:t>patterns?</a:t>
            </a:r>
          </a:p>
          <a:p>
            <a:pPr marL="812165" lvl="1" indent="-342900">
              <a:spcBef>
                <a:spcPts val="105"/>
              </a:spcBef>
              <a:buFont typeface="+mj-lt"/>
              <a:buAutoNum type="arabicPeriod"/>
              <a:tabLst>
                <a:tab pos="278130" algn="l"/>
              </a:tabLst>
            </a:pPr>
            <a:r>
              <a:rPr lang="en-US" sz="1200" b="1" dirty="0">
                <a:latin typeface="Arial"/>
                <a:cs typeface="Arial"/>
              </a:rPr>
              <a:t>Detecting temporospatial patterns in optical flow</a:t>
            </a:r>
          </a:p>
          <a:p>
            <a:pPr marL="812165" lvl="1" indent="-342900">
              <a:spcBef>
                <a:spcPts val="105"/>
              </a:spcBef>
              <a:buFont typeface="+mj-lt"/>
              <a:buAutoNum type="arabicPeriod"/>
              <a:tabLst>
                <a:tab pos="278130" algn="l"/>
              </a:tabLst>
            </a:pPr>
            <a:r>
              <a:rPr lang="en-GB" sz="1200" b="1" dirty="0">
                <a:latin typeface="Arial"/>
                <a:cs typeface="Arial"/>
              </a:rPr>
              <a:t>What </a:t>
            </a:r>
            <a:r>
              <a:rPr lang="en-GB" sz="1200" b="1" spc="-5" dirty="0">
                <a:latin typeface="Arial"/>
                <a:cs typeface="Arial"/>
              </a:rPr>
              <a:t>does dense </a:t>
            </a:r>
            <a:r>
              <a:rPr lang="en-GB" sz="1200" b="1" dirty="0">
                <a:latin typeface="Arial"/>
                <a:cs typeface="Arial"/>
              </a:rPr>
              <a:t>optical flow </a:t>
            </a:r>
            <a:r>
              <a:rPr lang="en-GB" sz="1200" b="1" spc="-5" dirty="0">
                <a:latin typeface="Arial"/>
                <a:cs typeface="Arial"/>
              </a:rPr>
              <a:t>measure?</a:t>
            </a:r>
          </a:p>
          <a:p>
            <a:pPr marL="812165" lvl="1" indent="-342900">
              <a:spcBef>
                <a:spcPts val="105"/>
              </a:spcBef>
              <a:buFont typeface="+mj-lt"/>
              <a:buAutoNum type="arabicPeriod"/>
              <a:tabLst>
                <a:tab pos="278130" algn="l"/>
              </a:tabLst>
            </a:pPr>
            <a:r>
              <a:rPr lang="en-GB" sz="1200" b="1" spc="-5" dirty="0">
                <a:latin typeface="Arial"/>
                <a:cs typeface="Arial"/>
              </a:rPr>
              <a:t>Why optical flow?</a:t>
            </a:r>
            <a:endParaRPr lang="en-US" sz="1200" b="1" dirty="0">
              <a:latin typeface="Arial"/>
              <a:cs typeface="Arial"/>
            </a:endParaRPr>
          </a:p>
          <a:p>
            <a:pPr marL="469265" lvl="1">
              <a:spcBef>
                <a:spcPts val="105"/>
              </a:spcBef>
              <a:tabLst>
                <a:tab pos="278130" algn="l"/>
              </a:tabLst>
            </a:pPr>
            <a:endParaRPr lang="de-DE" sz="1400" b="1" dirty="0">
              <a:latin typeface="Arial"/>
              <a:cs typeface="Arial"/>
            </a:endParaRPr>
          </a:p>
          <a:p>
            <a:pPr marL="354965" indent="-342900">
              <a:spcBef>
                <a:spcPts val="105"/>
              </a:spcBef>
              <a:buFont typeface="+mj-lt"/>
              <a:buAutoNum type="arabicPeriod"/>
              <a:tabLst>
                <a:tab pos="278130" algn="l"/>
              </a:tabLst>
            </a:pPr>
            <a:r>
              <a:rPr lang="de-DE" sz="1400" b="1" dirty="0">
                <a:latin typeface="Arial"/>
                <a:cs typeface="Arial"/>
              </a:rPr>
              <a:t>Filtering and preprocessing</a:t>
            </a:r>
          </a:p>
          <a:p>
            <a:pPr marL="812165" lvl="1" indent="-342900">
              <a:spcBef>
                <a:spcPts val="105"/>
              </a:spcBef>
              <a:buFont typeface="+mj-lt"/>
              <a:buAutoNum type="arabicPeriod"/>
              <a:tabLst>
                <a:tab pos="278130" algn="l"/>
              </a:tabLst>
            </a:pPr>
            <a:r>
              <a:rPr lang="de-DE" sz="1200" b="1" dirty="0">
                <a:latin typeface="Arial"/>
                <a:cs typeface="Arial"/>
              </a:rPr>
              <a:t>Details vs. most substantial effect</a:t>
            </a:r>
          </a:p>
          <a:p>
            <a:pPr marL="812165" lvl="1" indent="-342900">
              <a:spcBef>
                <a:spcPts val="105"/>
              </a:spcBef>
              <a:buFont typeface="+mj-lt"/>
              <a:buAutoNum type="arabicPeriod"/>
              <a:tabLst>
                <a:tab pos="278130" algn="l"/>
              </a:tabLst>
            </a:pPr>
            <a:r>
              <a:rPr lang="de-DE" sz="1200" b="1" dirty="0">
                <a:latin typeface="Arial"/>
                <a:cs typeface="Arial"/>
              </a:rPr>
              <a:t>A custom approach for cluster tracking in the filtered details</a:t>
            </a:r>
          </a:p>
          <a:p>
            <a:pPr marL="812165" lvl="1" indent="-342900">
              <a:spcBef>
                <a:spcPts val="105"/>
              </a:spcBef>
              <a:buFont typeface="+mj-lt"/>
              <a:buAutoNum type="arabicPeriod"/>
              <a:tabLst>
                <a:tab pos="278130" algn="l"/>
              </a:tabLst>
            </a:pPr>
            <a:r>
              <a:rPr lang="de-DE" sz="1200" b="1" dirty="0">
                <a:latin typeface="Arial"/>
                <a:cs typeface="Arial"/>
              </a:rPr>
              <a:t>Contrast to the expected images</a:t>
            </a:r>
          </a:p>
          <a:p>
            <a:pPr marL="469265" lvl="1">
              <a:spcBef>
                <a:spcPts val="105"/>
              </a:spcBef>
              <a:tabLst>
                <a:tab pos="278130" algn="l"/>
              </a:tabLst>
            </a:pPr>
            <a:endParaRPr lang="de-DE" sz="1400" b="1" dirty="0">
              <a:latin typeface="Arial"/>
              <a:cs typeface="Arial"/>
            </a:endParaRPr>
          </a:p>
          <a:p>
            <a:pPr marL="354965" indent="-342900">
              <a:spcBef>
                <a:spcPts val="105"/>
              </a:spcBef>
              <a:buFont typeface="+mj-lt"/>
              <a:buAutoNum type="arabicPeriod"/>
              <a:tabLst>
                <a:tab pos="278130" algn="l"/>
              </a:tabLst>
            </a:pPr>
            <a:r>
              <a:rPr lang="de-DE" sz="1400" b="1" dirty="0">
                <a:latin typeface="Arial"/>
                <a:cs typeface="Arial"/>
              </a:rPr>
              <a:t>Autoencoders for pattern detection in optical flow</a:t>
            </a:r>
          </a:p>
          <a:p>
            <a:pPr marL="354965" indent="-342900">
              <a:spcBef>
                <a:spcPts val="105"/>
              </a:spcBef>
              <a:buFont typeface="+mj-lt"/>
              <a:buAutoNum type="arabicPeriod"/>
              <a:tabLst>
                <a:tab pos="278130" algn="l"/>
              </a:tabLst>
            </a:pPr>
            <a:r>
              <a:rPr lang="de-DE" sz="1400" b="1" dirty="0">
                <a:latin typeface="Arial"/>
                <a:cs typeface="Arial"/>
              </a:rPr>
              <a:t>Discussion: </a:t>
            </a:r>
            <a:r>
              <a:rPr lang="en-GB" sz="1400" b="1" spc="-5" dirty="0">
                <a:latin typeface="Arial"/>
                <a:cs typeface="Arial"/>
              </a:rPr>
              <a:t>A metric </a:t>
            </a:r>
            <a:r>
              <a:rPr lang="en-GB" sz="1400" b="1" dirty="0">
                <a:latin typeface="Arial"/>
                <a:cs typeface="Arial"/>
              </a:rPr>
              <a:t>for the complexity of brain</a:t>
            </a:r>
            <a:r>
              <a:rPr lang="en-GB" sz="1400" b="1" spc="-95" dirty="0">
                <a:latin typeface="Arial"/>
                <a:cs typeface="Arial"/>
              </a:rPr>
              <a:t> </a:t>
            </a:r>
            <a:r>
              <a:rPr lang="en-GB" sz="1400" b="1" dirty="0">
                <a:latin typeface="Arial"/>
                <a:cs typeface="Arial"/>
              </a:rPr>
              <a:t>activity?</a:t>
            </a:r>
            <a:r>
              <a:rPr lang="de-DE" sz="1400" b="1" dirty="0">
                <a:latin typeface="Arial"/>
                <a:cs typeface="Arial"/>
              </a:rPr>
              <a:t> </a:t>
            </a:r>
          </a:p>
          <a:p>
            <a:pPr marL="812165" lvl="1" indent="-342900">
              <a:spcBef>
                <a:spcPts val="105"/>
              </a:spcBef>
              <a:buFont typeface="+mj-lt"/>
              <a:buAutoNum type="arabicPeriod"/>
              <a:tabLst>
                <a:tab pos="278130" algn="l"/>
              </a:tabLst>
            </a:pPr>
            <a:endParaRPr lang="de-DE" b="1" dirty="0">
              <a:latin typeface="Arial"/>
              <a:cs typeface="Arial"/>
            </a:endParaRPr>
          </a:p>
          <a:p>
            <a:pPr marL="12065">
              <a:lnSpc>
                <a:spcPct val="100000"/>
              </a:lnSpc>
              <a:spcBef>
                <a:spcPts val="105"/>
              </a:spcBef>
              <a:tabLst>
                <a:tab pos="278130" algn="l"/>
              </a:tabLst>
            </a:pPr>
            <a:endParaRPr lang="en-US" sz="2400" b="1" dirty="0">
              <a:latin typeface="Arial"/>
              <a:cs typeface="Arial"/>
            </a:endParaRPr>
          </a:p>
          <a:p>
            <a:pPr marL="297815" indent="-285750">
              <a:lnSpc>
                <a:spcPct val="100000"/>
              </a:lnSpc>
              <a:spcBef>
                <a:spcPts val="105"/>
              </a:spcBef>
              <a:buFont typeface="Arial" panose="020B0604020202020204" pitchFamily="34" charset="0"/>
              <a:buChar char="•"/>
              <a:tabLst>
                <a:tab pos="278130" algn="l"/>
              </a:tabLst>
            </a:pPr>
            <a:endParaRPr lang="en-US" sz="1600" b="1" dirty="0">
              <a:latin typeface="Arial"/>
              <a:cs typeface="Arial"/>
            </a:endParaRPr>
          </a:p>
        </p:txBody>
      </p:sp>
    </p:spTree>
    <p:extLst>
      <p:ext uri="{BB962C8B-B14F-4D97-AF65-F5344CB8AC3E}">
        <p14:creationId xmlns:p14="http://schemas.microsoft.com/office/powerpoint/2010/main" val="6475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3.3 Contrast to expected frames</a:t>
            </a:r>
            <a:endParaRPr sz="1800" b="1" dirty="0"/>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20</a:t>
            </a:fld>
            <a:endParaRPr dirty="0"/>
          </a:p>
        </p:txBody>
      </p:sp>
      <p:pic>
        <p:nvPicPr>
          <p:cNvPr id="5" name="contrast_to_expected_images">
            <a:hlinkClick r:id="" action="ppaction://media"/>
            <a:extLst>
              <a:ext uri="{FF2B5EF4-FFF2-40B4-BE49-F238E27FC236}">
                <a16:creationId xmlns:a16="http://schemas.microsoft.com/office/drawing/2014/main" id="{23B43FCC-71A1-434A-B699-894DE409C1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4975" y="666750"/>
            <a:ext cx="8099425" cy="3380385"/>
          </a:xfrm>
          <a:prstGeom prst="rect">
            <a:avLst/>
          </a:prstGeom>
        </p:spPr>
      </p:pic>
      <p:sp>
        <p:nvSpPr>
          <p:cNvPr id="18" name="object 13">
            <a:extLst>
              <a:ext uri="{FF2B5EF4-FFF2-40B4-BE49-F238E27FC236}">
                <a16:creationId xmlns:a16="http://schemas.microsoft.com/office/drawing/2014/main" id="{6F56F3D5-ACF0-4D1A-AF42-7525723A6245}"/>
              </a:ext>
            </a:extLst>
          </p:cNvPr>
          <p:cNvSpPr txBox="1"/>
          <p:nvPr/>
        </p:nvSpPr>
        <p:spPr>
          <a:xfrm>
            <a:off x="327787" y="4248150"/>
            <a:ext cx="8792008" cy="638636"/>
          </a:xfrm>
          <a:prstGeom prst="rect">
            <a:avLst/>
          </a:prstGeom>
        </p:spPr>
        <p:txBody>
          <a:bodyPr vert="horz" wrap="square" lIns="0" tIns="12700" rIns="0" bIns="0" rtlCol="0">
            <a:spAutoFit/>
          </a:bodyPr>
          <a:lstStyle/>
          <a:p>
            <a:pPr marL="12700">
              <a:spcBef>
                <a:spcPts val="100"/>
              </a:spcBef>
            </a:pPr>
            <a:r>
              <a:rPr lang="en-US" sz="1300" dirty="0">
                <a:latin typeface="Arial"/>
                <a:cs typeface="Arial"/>
                <a:sym typeface="Wingdings" panose="05000000000000000000" pitchFamily="2" charset="2"/>
              </a:rPr>
              <a:t>Interpretation:	 Contrast shows how individual slow waves are different from the mean slow wave</a:t>
            </a:r>
          </a:p>
          <a:p>
            <a:pPr marL="12700">
              <a:spcBef>
                <a:spcPts val="100"/>
              </a:spcBef>
            </a:pPr>
            <a:r>
              <a:rPr lang="en-US" sz="1300" dirty="0">
                <a:latin typeface="Arial"/>
                <a:cs typeface="Arial"/>
                <a:sym typeface="Wingdings" panose="05000000000000000000" pitchFamily="2" charset="2"/>
              </a:rPr>
              <a:t>		 The impact of anatomical structures is reduced</a:t>
            </a:r>
          </a:p>
          <a:p>
            <a:pPr marL="12700">
              <a:spcBef>
                <a:spcPts val="100"/>
              </a:spcBef>
            </a:pPr>
            <a:r>
              <a:rPr lang="en-US" sz="1300" dirty="0">
                <a:latin typeface="Arial"/>
                <a:cs typeface="Arial"/>
                <a:sym typeface="Wingdings" panose="05000000000000000000" pitchFamily="2" charset="2"/>
              </a:rPr>
              <a:t>		 If the raw data is similar so is the difference to the expected value</a:t>
            </a:r>
          </a:p>
        </p:txBody>
      </p:sp>
    </p:spTree>
    <p:extLst>
      <p:ext uri="{BB962C8B-B14F-4D97-AF65-F5344CB8AC3E}">
        <p14:creationId xmlns:p14="http://schemas.microsoft.com/office/powerpoint/2010/main" val="349915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21</a:t>
            </a:fld>
            <a:endParaRPr dirty="0"/>
          </a:p>
        </p:txBody>
      </p:sp>
      <p:sp>
        <p:nvSpPr>
          <p:cNvPr id="3" name="object 3"/>
          <p:cNvSpPr txBox="1"/>
          <p:nvPr/>
        </p:nvSpPr>
        <p:spPr>
          <a:xfrm>
            <a:off x="990600" y="2266950"/>
            <a:ext cx="7620000" cy="382797"/>
          </a:xfrm>
          <a:prstGeom prst="rect">
            <a:avLst/>
          </a:prstGeom>
        </p:spPr>
        <p:txBody>
          <a:bodyPr vert="horz" wrap="square" lIns="0" tIns="13335" rIns="0" bIns="0" rtlCol="0">
            <a:spAutoFit/>
          </a:bodyPr>
          <a:lstStyle/>
          <a:p>
            <a:pPr marL="12065">
              <a:spcBef>
                <a:spcPts val="105"/>
              </a:spcBef>
              <a:tabLst>
                <a:tab pos="278130" algn="l"/>
              </a:tabLst>
            </a:pPr>
            <a:r>
              <a:rPr lang="de-DE" sz="2400" b="1" dirty="0">
                <a:latin typeface="Arial"/>
                <a:cs typeface="Arial"/>
              </a:rPr>
              <a:t>Autoencoders for pattern detection in optical flow</a:t>
            </a:r>
          </a:p>
        </p:txBody>
      </p:sp>
    </p:spTree>
    <p:extLst>
      <p:ext uri="{BB962C8B-B14F-4D97-AF65-F5344CB8AC3E}">
        <p14:creationId xmlns:p14="http://schemas.microsoft.com/office/powerpoint/2010/main" val="798077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9244" y="646176"/>
            <a:ext cx="7526020" cy="2947670"/>
            <a:chOff x="809244" y="646176"/>
            <a:chExt cx="7526020" cy="2947670"/>
          </a:xfrm>
        </p:grpSpPr>
        <p:sp>
          <p:nvSpPr>
            <p:cNvPr id="3" name="object 3"/>
            <p:cNvSpPr/>
            <p:nvPr/>
          </p:nvSpPr>
          <p:spPr>
            <a:xfrm>
              <a:off x="809244" y="646176"/>
              <a:ext cx="7526020" cy="2947670"/>
            </a:xfrm>
            <a:custGeom>
              <a:avLst/>
              <a:gdLst/>
              <a:ahLst/>
              <a:cxnLst/>
              <a:rect l="l" t="t" r="r" b="b"/>
              <a:pathLst>
                <a:path w="7526020" h="2947670">
                  <a:moveTo>
                    <a:pt x="7525511" y="0"/>
                  </a:moveTo>
                  <a:lnTo>
                    <a:pt x="0" y="0"/>
                  </a:lnTo>
                  <a:lnTo>
                    <a:pt x="0" y="2947416"/>
                  </a:lnTo>
                  <a:lnTo>
                    <a:pt x="7525511" y="2947416"/>
                  </a:lnTo>
                  <a:lnTo>
                    <a:pt x="7525511" y="0"/>
                  </a:lnTo>
                  <a:close/>
                </a:path>
              </a:pathLst>
            </a:custGeom>
            <a:solidFill>
              <a:srgbClr val="BCBCBC"/>
            </a:solidFill>
          </p:spPr>
          <p:txBody>
            <a:bodyPr wrap="square" lIns="0" tIns="0" rIns="0" bIns="0" rtlCol="0"/>
            <a:lstStyle/>
            <a:p>
              <a:endParaRPr/>
            </a:p>
          </p:txBody>
        </p:sp>
        <p:sp>
          <p:nvSpPr>
            <p:cNvPr id="4" name="object 4"/>
            <p:cNvSpPr/>
            <p:nvPr/>
          </p:nvSpPr>
          <p:spPr>
            <a:xfrm>
              <a:off x="958596" y="761999"/>
              <a:ext cx="7127875" cy="2688590"/>
            </a:xfrm>
            <a:custGeom>
              <a:avLst/>
              <a:gdLst/>
              <a:ahLst/>
              <a:cxnLst/>
              <a:rect l="l" t="t" r="r" b="b"/>
              <a:pathLst>
                <a:path w="7127875" h="2688590">
                  <a:moveTo>
                    <a:pt x="2763012" y="0"/>
                  </a:moveTo>
                  <a:lnTo>
                    <a:pt x="0" y="0"/>
                  </a:lnTo>
                  <a:lnTo>
                    <a:pt x="0" y="2688336"/>
                  </a:lnTo>
                  <a:lnTo>
                    <a:pt x="2763012" y="2688336"/>
                  </a:lnTo>
                  <a:lnTo>
                    <a:pt x="2763012" y="0"/>
                  </a:lnTo>
                  <a:close/>
                </a:path>
                <a:path w="7127875" h="2688590">
                  <a:moveTo>
                    <a:pt x="5113020" y="0"/>
                  </a:moveTo>
                  <a:lnTo>
                    <a:pt x="2869692" y="0"/>
                  </a:lnTo>
                  <a:lnTo>
                    <a:pt x="2869692" y="2688336"/>
                  </a:lnTo>
                  <a:lnTo>
                    <a:pt x="5113020" y="2688336"/>
                  </a:lnTo>
                  <a:lnTo>
                    <a:pt x="5113020" y="0"/>
                  </a:lnTo>
                  <a:close/>
                </a:path>
                <a:path w="7127875" h="2688590">
                  <a:moveTo>
                    <a:pt x="7127748" y="0"/>
                  </a:moveTo>
                  <a:lnTo>
                    <a:pt x="5213604" y="0"/>
                  </a:lnTo>
                  <a:lnTo>
                    <a:pt x="5213604" y="1569720"/>
                  </a:lnTo>
                  <a:lnTo>
                    <a:pt x="7127748" y="1569720"/>
                  </a:lnTo>
                  <a:lnTo>
                    <a:pt x="7127748" y="0"/>
                  </a:lnTo>
                  <a:close/>
                </a:path>
              </a:pathLst>
            </a:custGeom>
            <a:solidFill>
              <a:srgbClr val="FFFFFF"/>
            </a:solidFill>
          </p:spPr>
          <p:txBody>
            <a:bodyPr wrap="square" lIns="0" tIns="0" rIns="0" bIns="0" rtlCol="0"/>
            <a:lstStyle/>
            <a:p>
              <a:endParaRPr dirty="0"/>
            </a:p>
          </p:txBody>
        </p:sp>
        <p:sp>
          <p:nvSpPr>
            <p:cNvPr id="5" name="object 5"/>
            <p:cNvSpPr/>
            <p:nvPr/>
          </p:nvSpPr>
          <p:spPr>
            <a:xfrm>
              <a:off x="4052316" y="2878836"/>
              <a:ext cx="373379" cy="3672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43044" y="2886455"/>
              <a:ext cx="376427" cy="35966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430011" y="2886455"/>
              <a:ext cx="385572" cy="359663"/>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a:spLocks noGrp="1"/>
          </p:cNvSpPr>
          <p:nvPr>
            <p:ph type="title"/>
          </p:nvPr>
        </p:nvSpPr>
        <p:spPr>
          <a:xfrm>
            <a:off x="78738" y="147573"/>
            <a:ext cx="9065261"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t>4</a:t>
            </a:r>
            <a:r>
              <a:rPr lang="en-US" sz="1600" b="1" spc="-5" dirty="0">
                <a:latin typeface="Arial"/>
                <a:cs typeface="Arial"/>
              </a:rPr>
              <a:t>.1 Autoencoders and regional scale temporospatial patterns</a:t>
            </a:r>
            <a:endParaRPr sz="1600" dirty="0">
              <a:latin typeface="Arial"/>
              <a:cs typeface="Arial"/>
            </a:endParaRPr>
          </a:p>
        </p:txBody>
      </p:sp>
      <p:sp>
        <p:nvSpPr>
          <p:cNvPr id="9" name="object 9"/>
          <p:cNvSpPr txBox="1"/>
          <p:nvPr/>
        </p:nvSpPr>
        <p:spPr>
          <a:xfrm>
            <a:off x="5112384" y="2915158"/>
            <a:ext cx="147320" cy="186690"/>
          </a:xfrm>
          <a:prstGeom prst="rect">
            <a:avLst/>
          </a:prstGeom>
        </p:spPr>
        <p:txBody>
          <a:bodyPr vert="horz" wrap="square" lIns="0" tIns="13335" rIns="0" bIns="0" rtlCol="0">
            <a:spAutoFit/>
          </a:bodyPr>
          <a:lstStyle/>
          <a:p>
            <a:pPr>
              <a:lnSpc>
                <a:spcPct val="100000"/>
              </a:lnSpc>
              <a:spcBef>
                <a:spcPts val="105"/>
              </a:spcBef>
            </a:pPr>
            <a:r>
              <a:rPr sz="1050" spc="5" dirty="0">
                <a:latin typeface="Arial"/>
                <a:cs typeface="Arial"/>
              </a:rPr>
              <a:t>…</a:t>
            </a:r>
            <a:endParaRPr sz="1050">
              <a:latin typeface="Arial"/>
              <a:cs typeface="Arial"/>
            </a:endParaRPr>
          </a:p>
        </p:txBody>
      </p:sp>
      <p:grpSp>
        <p:nvGrpSpPr>
          <p:cNvPr id="10" name="object 10"/>
          <p:cNvGrpSpPr/>
          <p:nvPr/>
        </p:nvGrpSpPr>
        <p:grpSpPr>
          <a:xfrm>
            <a:off x="4052315" y="870204"/>
            <a:ext cx="1750060" cy="1906777"/>
            <a:chOff x="4052315" y="870204"/>
            <a:chExt cx="1750060" cy="1906777"/>
          </a:xfrm>
        </p:grpSpPr>
        <p:sp>
          <p:nvSpPr>
            <p:cNvPr id="11" name="object 11"/>
            <p:cNvSpPr/>
            <p:nvPr/>
          </p:nvSpPr>
          <p:spPr>
            <a:xfrm>
              <a:off x="4064507" y="870204"/>
              <a:ext cx="373379" cy="367284"/>
            </a:xfrm>
            <a:prstGeom prst="rect">
              <a:avLst/>
            </a:prstGeom>
            <a:blipFill>
              <a:blip r:embed="rId2" cstate="print"/>
              <a:stretch>
                <a:fillRect/>
              </a:stretch>
            </a:blipFill>
          </p:spPr>
          <p:txBody>
            <a:bodyPr wrap="square" lIns="0" tIns="0" rIns="0" bIns="0" rtlCol="0"/>
            <a:lstStyle/>
            <a:p>
              <a:endParaRPr dirty="0"/>
            </a:p>
          </p:txBody>
        </p:sp>
        <p:sp>
          <p:nvSpPr>
            <p:cNvPr id="12" name="object 12"/>
            <p:cNvSpPr/>
            <p:nvPr/>
          </p:nvSpPr>
          <p:spPr>
            <a:xfrm>
              <a:off x="4553711" y="877824"/>
              <a:ext cx="376427" cy="359663"/>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4052315" y="1421891"/>
              <a:ext cx="1750060" cy="1355090"/>
            </a:xfrm>
            <a:custGeom>
              <a:avLst/>
              <a:gdLst/>
              <a:ahLst/>
              <a:cxnLst/>
              <a:rect l="l" t="t" r="r" b="b"/>
              <a:pathLst>
                <a:path w="1750060" h="1355089">
                  <a:moveTo>
                    <a:pt x="0" y="173736"/>
                  </a:moveTo>
                  <a:lnTo>
                    <a:pt x="1722119" y="173736"/>
                  </a:lnTo>
                  <a:lnTo>
                    <a:pt x="1722119" y="0"/>
                  </a:lnTo>
                  <a:lnTo>
                    <a:pt x="0" y="0"/>
                  </a:lnTo>
                  <a:lnTo>
                    <a:pt x="0" y="173736"/>
                  </a:lnTo>
                  <a:close/>
                </a:path>
                <a:path w="1750060" h="1355089">
                  <a:moveTo>
                    <a:pt x="175260" y="440436"/>
                  </a:moveTo>
                  <a:lnTo>
                    <a:pt x="1549908" y="440436"/>
                  </a:lnTo>
                  <a:lnTo>
                    <a:pt x="1549908" y="281939"/>
                  </a:lnTo>
                  <a:lnTo>
                    <a:pt x="175260" y="281939"/>
                  </a:lnTo>
                  <a:lnTo>
                    <a:pt x="175260" y="440436"/>
                  </a:lnTo>
                  <a:close/>
                </a:path>
                <a:path w="1750060" h="1355089">
                  <a:moveTo>
                    <a:pt x="175260" y="1021080"/>
                  </a:moveTo>
                  <a:lnTo>
                    <a:pt x="1549908" y="1021080"/>
                  </a:lnTo>
                  <a:lnTo>
                    <a:pt x="1549908" y="862584"/>
                  </a:lnTo>
                  <a:lnTo>
                    <a:pt x="175260" y="862584"/>
                  </a:lnTo>
                  <a:lnTo>
                    <a:pt x="175260" y="1021080"/>
                  </a:lnTo>
                  <a:close/>
                </a:path>
                <a:path w="1750060" h="1355089">
                  <a:moveTo>
                    <a:pt x="27432" y="1354836"/>
                  </a:moveTo>
                  <a:lnTo>
                    <a:pt x="1749552" y="1354836"/>
                  </a:lnTo>
                  <a:lnTo>
                    <a:pt x="1749552" y="1181100"/>
                  </a:lnTo>
                  <a:lnTo>
                    <a:pt x="27432" y="1181100"/>
                  </a:lnTo>
                  <a:lnTo>
                    <a:pt x="27432" y="1354836"/>
                  </a:lnTo>
                  <a:close/>
                </a:path>
              </a:pathLst>
            </a:custGeom>
            <a:ln w="12700">
              <a:solidFill>
                <a:srgbClr val="000000"/>
              </a:solidFill>
            </a:ln>
          </p:spPr>
          <p:txBody>
            <a:bodyPr wrap="square" lIns="0" tIns="0" rIns="0" bIns="0" rtlCol="0"/>
            <a:lstStyle/>
            <a:p>
              <a:endParaRPr/>
            </a:p>
          </p:txBody>
        </p:sp>
        <p:sp>
          <p:nvSpPr>
            <p:cNvPr id="22" name="object 22"/>
            <p:cNvSpPr/>
            <p:nvPr/>
          </p:nvSpPr>
          <p:spPr>
            <a:xfrm>
              <a:off x="5385815" y="877824"/>
              <a:ext cx="384048" cy="359663"/>
            </a:xfrm>
            <a:prstGeom prst="rect">
              <a:avLst/>
            </a:prstGeom>
            <a:blipFill>
              <a:blip r:embed="rId4" cstate="print"/>
              <a:stretch>
                <a:fillRect/>
              </a:stretch>
            </a:blipFill>
          </p:spPr>
          <p:txBody>
            <a:bodyPr wrap="square" lIns="0" tIns="0" rIns="0" bIns="0" rtlCol="0"/>
            <a:lstStyle/>
            <a:p>
              <a:endParaRPr/>
            </a:p>
          </p:txBody>
        </p:sp>
      </p:grpSp>
      <p:sp>
        <p:nvSpPr>
          <p:cNvPr id="23" name="object 23"/>
          <p:cNvSpPr txBox="1"/>
          <p:nvPr/>
        </p:nvSpPr>
        <p:spPr>
          <a:xfrm>
            <a:off x="5091048" y="946530"/>
            <a:ext cx="147320" cy="186690"/>
          </a:xfrm>
          <a:prstGeom prst="rect">
            <a:avLst/>
          </a:prstGeom>
        </p:spPr>
        <p:txBody>
          <a:bodyPr vert="horz" wrap="square" lIns="0" tIns="13335" rIns="0" bIns="0" rtlCol="0">
            <a:spAutoFit/>
          </a:bodyPr>
          <a:lstStyle/>
          <a:p>
            <a:pPr>
              <a:lnSpc>
                <a:spcPct val="100000"/>
              </a:lnSpc>
              <a:spcBef>
                <a:spcPts val="105"/>
              </a:spcBef>
            </a:pPr>
            <a:r>
              <a:rPr sz="1050" spc="5" dirty="0">
                <a:latin typeface="Arial"/>
                <a:cs typeface="Arial"/>
              </a:rPr>
              <a:t>…</a:t>
            </a:r>
            <a:endParaRPr sz="1050">
              <a:latin typeface="Arial"/>
              <a:cs typeface="Arial"/>
            </a:endParaRPr>
          </a:p>
        </p:txBody>
      </p:sp>
      <p:sp>
        <p:nvSpPr>
          <p:cNvPr id="24" name="object 24"/>
          <p:cNvSpPr txBox="1"/>
          <p:nvPr/>
        </p:nvSpPr>
        <p:spPr>
          <a:xfrm>
            <a:off x="4232402" y="1246759"/>
            <a:ext cx="55244" cy="116839"/>
          </a:xfrm>
          <a:prstGeom prst="rect">
            <a:avLst/>
          </a:prstGeom>
        </p:spPr>
        <p:txBody>
          <a:bodyPr vert="horz" wrap="square" lIns="0" tIns="12700" rIns="0" bIns="0" rtlCol="0">
            <a:spAutoFit/>
          </a:bodyPr>
          <a:lstStyle/>
          <a:p>
            <a:pPr>
              <a:lnSpc>
                <a:spcPct val="100000"/>
              </a:lnSpc>
              <a:spcBef>
                <a:spcPts val="100"/>
              </a:spcBef>
            </a:pPr>
            <a:r>
              <a:rPr sz="600" b="1" spc="-5" dirty="0">
                <a:latin typeface="Arial"/>
                <a:cs typeface="Arial"/>
              </a:rPr>
              <a:t>1</a:t>
            </a:r>
            <a:endParaRPr sz="600">
              <a:latin typeface="Arial"/>
              <a:cs typeface="Arial"/>
            </a:endParaRPr>
          </a:p>
        </p:txBody>
      </p:sp>
      <p:sp>
        <p:nvSpPr>
          <p:cNvPr id="25" name="object 25"/>
          <p:cNvSpPr txBox="1"/>
          <p:nvPr/>
        </p:nvSpPr>
        <p:spPr>
          <a:xfrm>
            <a:off x="4721605" y="1245489"/>
            <a:ext cx="55244" cy="116839"/>
          </a:xfrm>
          <a:prstGeom prst="rect">
            <a:avLst/>
          </a:prstGeom>
        </p:spPr>
        <p:txBody>
          <a:bodyPr vert="horz" wrap="square" lIns="0" tIns="12700" rIns="0" bIns="0" rtlCol="0">
            <a:spAutoFit/>
          </a:bodyPr>
          <a:lstStyle/>
          <a:p>
            <a:pPr>
              <a:lnSpc>
                <a:spcPct val="100000"/>
              </a:lnSpc>
              <a:spcBef>
                <a:spcPts val="100"/>
              </a:spcBef>
            </a:pPr>
            <a:r>
              <a:rPr sz="600" b="1" spc="-5" dirty="0">
                <a:latin typeface="Arial"/>
                <a:cs typeface="Arial"/>
              </a:rPr>
              <a:t>2</a:t>
            </a:r>
            <a:endParaRPr sz="600">
              <a:latin typeface="Arial"/>
              <a:cs typeface="Arial"/>
            </a:endParaRPr>
          </a:p>
        </p:txBody>
      </p:sp>
      <p:sp>
        <p:nvSpPr>
          <p:cNvPr id="26" name="object 26"/>
          <p:cNvSpPr txBox="1"/>
          <p:nvPr/>
        </p:nvSpPr>
        <p:spPr>
          <a:xfrm>
            <a:off x="5577585" y="1246759"/>
            <a:ext cx="59690" cy="116839"/>
          </a:xfrm>
          <a:prstGeom prst="rect">
            <a:avLst/>
          </a:prstGeom>
        </p:spPr>
        <p:txBody>
          <a:bodyPr vert="horz" wrap="square" lIns="0" tIns="12700" rIns="0" bIns="0" rtlCol="0">
            <a:spAutoFit/>
          </a:bodyPr>
          <a:lstStyle/>
          <a:p>
            <a:pPr>
              <a:lnSpc>
                <a:spcPct val="100000"/>
              </a:lnSpc>
              <a:spcBef>
                <a:spcPts val="100"/>
              </a:spcBef>
            </a:pPr>
            <a:r>
              <a:rPr sz="600" b="1" dirty="0">
                <a:latin typeface="Arial"/>
                <a:cs typeface="Arial"/>
              </a:rPr>
              <a:t>n</a:t>
            </a:r>
            <a:endParaRPr sz="600">
              <a:latin typeface="Arial"/>
              <a:cs typeface="Arial"/>
            </a:endParaRPr>
          </a:p>
        </p:txBody>
      </p:sp>
      <p:sp>
        <p:nvSpPr>
          <p:cNvPr id="27" name="object 27"/>
          <p:cNvSpPr txBox="1"/>
          <p:nvPr/>
        </p:nvSpPr>
        <p:spPr>
          <a:xfrm>
            <a:off x="4231513" y="3261105"/>
            <a:ext cx="55244" cy="116839"/>
          </a:xfrm>
          <a:prstGeom prst="rect">
            <a:avLst/>
          </a:prstGeom>
        </p:spPr>
        <p:txBody>
          <a:bodyPr vert="horz" wrap="square" lIns="0" tIns="12700" rIns="0" bIns="0" rtlCol="0">
            <a:spAutoFit/>
          </a:bodyPr>
          <a:lstStyle/>
          <a:p>
            <a:pPr>
              <a:lnSpc>
                <a:spcPct val="100000"/>
              </a:lnSpc>
              <a:spcBef>
                <a:spcPts val="100"/>
              </a:spcBef>
            </a:pPr>
            <a:r>
              <a:rPr sz="600" b="1" spc="-5" dirty="0">
                <a:latin typeface="Arial"/>
                <a:cs typeface="Arial"/>
              </a:rPr>
              <a:t>1</a:t>
            </a:r>
            <a:endParaRPr sz="600">
              <a:latin typeface="Arial"/>
              <a:cs typeface="Arial"/>
            </a:endParaRPr>
          </a:p>
        </p:txBody>
      </p:sp>
      <p:sp>
        <p:nvSpPr>
          <p:cNvPr id="28" name="object 28"/>
          <p:cNvSpPr txBox="1"/>
          <p:nvPr/>
        </p:nvSpPr>
        <p:spPr>
          <a:xfrm>
            <a:off x="4720716" y="3259963"/>
            <a:ext cx="55244" cy="116839"/>
          </a:xfrm>
          <a:prstGeom prst="rect">
            <a:avLst/>
          </a:prstGeom>
        </p:spPr>
        <p:txBody>
          <a:bodyPr vert="horz" wrap="square" lIns="0" tIns="12700" rIns="0" bIns="0" rtlCol="0">
            <a:spAutoFit/>
          </a:bodyPr>
          <a:lstStyle/>
          <a:p>
            <a:pPr>
              <a:lnSpc>
                <a:spcPct val="100000"/>
              </a:lnSpc>
              <a:spcBef>
                <a:spcPts val="100"/>
              </a:spcBef>
            </a:pPr>
            <a:r>
              <a:rPr sz="600" b="1" spc="-5" dirty="0">
                <a:latin typeface="Arial"/>
                <a:cs typeface="Arial"/>
              </a:rPr>
              <a:t>2</a:t>
            </a:r>
            <a:endParaRPr sz="600">
              <a:latin typeface="Arial"/>
              <a:cs typeface="Arial"/>
            </a:endParaRPr>
          </a:p>
        </p:txBody>
      </p:sp>
      <p:sp>
        <p:nvSpPr>
          <p:cNvPr id="29" name="object 29"/>
          <p:cNvSpPr txBox="1"/>
          <p:nvPr/>
        </p:nvSpPr>
        <p:spPr>
          <a:xfrm>
            <a:off x="5579109" y="3259963"/>
            <a:ext cx="59690" cy="116839"/>
          </a:xfrm>
          <a:prstGeom prst="rect">
            <a:avLst/>
          </a:prstGeom>
        </p:spPr>
        <p:txBody>
          <a:bodyPr vert="horz" wrap="square" lIns="0" tIns="12700" rIns="0" bIns="0" rtlCol="0">
            <a:spAutoFit/>
          </a:bodyPr>
          <a:lstStyle/>
          <a:p>
            <a:pPr>
              <a:lnSpc>
                <a:spcPct val="100000"/>
              </a:lnSpc>
              <a:spcBef>
                <a:spcPts val="100"/>
              </a:spcBef>
            </a:pPr>
            <a:r>
              <a:rPr sz="600" b="1" dirty="0">
                <a:latin typeface="Arial"/>
                <a:cs typeface="Arial"/>
              </a:rPr>
              <a:t>n</a:t>
            </a:r>
            <a:endParaRPr sz="600">
              <a:latin typeface="Arial"/>
              <a:cs typeface="Arial"/>
            </a:endParaRPr>
          </a:p>
        </p:txBody>
      </p:sp>
      <p:sp>
        <p:nvSpPr>
          <p:cNvPr id="46" name="object 46"/>
          <p:cNvSpPr txBox="1"/>
          <p:nvPr/>
        </p:nvSpPr>
        <p:spPr>
          <a:xfrm>
            <a:off x="4381500" y="1981200"/>
            <a:ext cx="1064260" cy="158750"/>
          </a:xfrm>
          <a:prstGeom prst="rect">
            <a:avLst/>
          </a:prstGeom>
          <a:solidFill>
            <a:srgbClr val="FFFFFF"/>
          </a:solidFill>
          <a:ln w="12700">
            <a:solidFill>
              <a:srgbClr val="000000"/>
            </a:solidFill>
          </a:ln>
        </p:spPr>
        <p:txBody>
          <a:bodyPr vert="horz" wrap="square" lIns="0" tIns="35560" rIns="0" bIns="0" rtlCol="0">
            <a:spAutoFit/>
          </a:bodyPr>
          <a:lstStyle/>
          <a:p>
            <a:pPr marL="77470">
              <a:lnSpc>
                <a:spcPct val="100000"/>
              </a:lnSpc>
              <a:spcBef>
                <a:spcPts val="280"/>
              </a:spcBef>
            </a:pPr>
            <a:r>
              <a:rPr sz="600" b="1" spc="-5" dirty="0">
                <a:latin typeface="Arial"/>
                <a:cs typeface="Arial"/>
              </a:rPr>
              <a:t>Latent layer </a:t>
            </a:r>
            <a:r>
              <a:rPr sz="600" b="1" dirty="0">
                <a:latin typeface="Arial"/>
                <a:cs typeface="Arial"/>
              </a:rPr>
              <a:t>state 1 …</a:t>
            </a:r>
            <a:r>
              <a:rPr sz="600" b="1" spc="-45" dirty="0">
                <a:latin typeface="Arial"/>
                <a:cs typeface="Arial"/>
              </a:rPr>
              <a:t> </a:t>
            </a:r>
            <a:r>
              <a:rPr sz="600" b="1" dirty="0">
                <a:latin typeface="Arial"/>
                <a:cs typeface="Arial"/>
              </a:rPr>
              <a:t>n</a:t>
            </a:r>
            <a:endParaRPr sz="600">
              <a:latin typeface="Arial"/>
              <a:cs typeface="Arial"/>
            </a:endParaRPr>
          </a:p>
        </p:txBody>
      </p:sp>
      <p:sp>
        <p:nvSpPr>
          <p:cNvPr id="47" name="object 47"/>
          <p:cNvSpPr txBox="1"/>
          <p:nvPr/>
        </p:nvSpPr>
        <p:spPr>
          <a:xfrm>
            <a:off x="958596" y="762000"/>
            <a:ext cx="2763520" cy="2688590"/>
          </a:xfrm>
          <a:prstGeom prst="rect">
            <a:avLst/>
          </a:prstGeom>
        </p:spPr>
        <p:txBody>
          <a:bodyPr vert="horz" wrap="square" lIns="0" tIns="23495" rIns="0" bIns="0" rtlCol="0">
            <a:spAutoFit/>
          </a:bodyPr>
          <a:lstStyle/>
          <a:p>
            <a:pPr marL="74295">
              <a:lnSpc>
                <a:spcPct val="100000"/>
              </a:lnSpc>
              <a:spcBef>
                <a:spcPts val="185"/>
              </a:spcBef>
            </a:pPr>
            <a:r>
              <a:rPr sz="1400" dirty="0">
                <a:latin typeface="Arial"/>
                <a:cs typeface="Arial"/>
              </a:rPr>
              <a:t>A</a:t>
            </a:r>
            <a:endParaRPr sz="1400">
              <a:latin typeface="Arial"/>
              <a:cs typeface="Arial"/>
            </a:endParaRPr>
          </a:p>
        </p:txBody>
      </p:sp>
      <p:sp>
        <p:nvSpPr>
          <p:cNvPr id="48" name="object 48"/>
          <p:cNvSpPr txBox="1"/>
          <p:nvPr/>
        </p:nvSpPr>
        <p:spPr>
          <a:xfrm>
            <a:off x="3879850" y="754761"/>
            <a:ext cx="4206875" cy="239395"/>
          </a:xfrm>
          <a:prstGeom prst="rect">
            <a:avLst/>
          </a:prstGeom>
        </p:spPr>
        <p:txBody>
          <a:bodyPr vert="horz" wrap="square" lIns="0" tIns="13335" rIns="0" bIns="0" rtlCol="0">
            <a:spAutoFit/>
          </a:bodyPr>
          <a:lstStyle/>
          <a:p>
            <a:pPr>
              <a:lnSpc>
                <a:spcPct val="100000"/>
              </a:lnSpc>
              <a:spcBef>
                <a:spcPts val="105"/>
              </a:spcBef>
              <a:tabLst>
                <a:tab pos="2374900" algn="l"/>
              </a:tabLst>
            </a:pPr>
            <a:r>
              <a:rPr sz="1400" dirty="0">
                <a:latin typeface="Arial"/>
                <a:cs typeface="Arial"/>
              </a:rPr>
              <a:t>B	C</a:t>
            </a:r>
            <a:endParaRPr sz="1400">
              <a:latin typeface="Arial"/>
              <a:cs typeface="Arial"/>
            </a:endParaRPr>
          </a:p>
        </p:txBody>
      </p:sp>
      <p:sp>
        <p:nvSpPr>
          <p:cNvPr id="49" name="object 49"/>
          <p:cNvSpPr/>
          <p:nvPr/>
        </p:nvSpPr>
        <p:spPr>
          <a:xfrm>
            <a:off x="6178296" y="2429255"/>
            <a:ext cx="1914525" cy="1021080"/>
          </a:xfrm>
          <a:custGeom>
            <a:avLst/>
            <a:gdLst/>
            <a:ahLst/>
            <a:cxnLst/>
            <a:rect l="l" t="t" r="r" b="b"/>
            <a:pathLst>
              <a:path w="1914525" h="1021079">
                <a:moveTo>
                  <a:pt x="1914144" y="0"/>
                </a:moveTo>
                <a:lnTo>
                  <a:pt x="0" y="0"/>
                </a:lnTo>
                <a:lnTo>
                  <a:pt x="0" y="1021080"/>
                </a:lnTo>
                <a:lnTo>
                  <a:pt x="1914144" y="1021080"/>
                </a:lnTo>
                <a:lnTo>
                  <a:pt x="1914144" y="0"/>
                </a:lnTo>
                <a:close/>
              </a:path>
            </a:pathLst>
          </a:custGeom>
          <a:solidFill>
            <a:srgbClr val="FFFFFF"/>
          </a:solidFill>
        </p:spPr>
        <p:txBody>
          <a:bodyPr wrap="square" lIns="0" tIns="0" rIns="0" bIns="0" rtlCol="0"/>
          <a:lstStyle/>
          <a:p>
            <a:endParaRPr/>
          </a:p>
        </p:txBody>
      </p:sp>
      <p:sp>
        <p:nvSpPr>
          <p:cNvPr id="50" name="object 50"/>
          <p:cNvSpPr txBox="1"/>
          <p:nvPr/>
        </p:nvSpPr>
        <p:spPr>
          <a:xfrm>
            <a:off x="6258433" y="2485720"/>
            <a:ext cx="142240" cy="240029"/>
          </a:xfrm>
          <a:prstGeom prst="rect">
            <a:avLst/>
          </a:prstGeom>
        </p:spPr>
        <p:txBody>
          <a:bodyPr vert="horz" wrap="square" lIns="0" tIns="13335" rIns="0" bIns="0" rtlCol="0">
            <a:spAutoFit/>
          </a:bodyPr>
          <a:lstStyle/>
          <a:p>
            <a:pPr>
              <a:lnSpc>
                <a:spcPct val="100000"/>
              </a:lnSpc>
              <a:spcBef>
                <a:spcPts val="105"/>
              </a:spcBef>
            </a:pPr>
            <a:r>
              <a:rPr sz="1400" dirty="0">
                <a:latin typeface="Arial"/>
                <a:cs typeface="Arial"/>
              </a:rPr>
              <a:t>D</a:t>
            </a:r>
            <a:endParaRPr sz="1400">
              <a:latin typeface="Arial"/>
              <a:cs typeface="Arial"/>
            </a:endParaRPr>
          </a:p>
        </p:txBody>
      </p:sp>
      <p:sp>
        <p:nvSpPr>
          <p:cNvPr id="51" name="object 51"/>
          <p:cNvSpPr/>
          <p:nvPr/>
        </p:nvSpPr>
        <p:spPr>
          <a:xfrm>
            <a:off x="6461759" y="2461260"/>
            <a:ext cx="1543812" cy="950976"/>
          </a:xfrm>
          <a:prstGeom prst="rect">
            <a:avLst/>
          </a:prstGeom>
          <a:blipFill>
            <a:blip r:embed="rId5" cstate="print"/>
            <a:stretch>
              <a:fillRect/>
            </a:stretch>
          </a:blipFill>
        </p:spPr>
        <p:txBody>
          <a:bodyPr wrap="square" lIns="0" tIns="0" rIns="0" bIns="0" rtlCol="0"/>
          <a:lstStyle/>
          <a:p>
            <a:endParaRPr/>
          </a:p>
        </p:txBody>
      </p:sp>
      <p:sp>
        <p:nvSpPr>
          <p:cNvPr id="52" name="object 52"/>
          <p:cNvSpPr txBox="1"/>
          <p:nvPr/>
        </p:nvSpPr>
        <p:spPr>
          <a:xfrm>
            <a:off x="360984" y="3810101"/>
            <a:ext cx="7957184" cy="871392"/>
          </a:xfrm>
          <a:prstGeom prst="rect">
            <a:avLst/>
          </a:prstGeom>
        </p:spPr>
        <p:txBody>
          <a:bodyPr vert="horz" wrap="square" lIns="0" tIns="12065" rIns="0" bIns="0" rtlCol="0">
            <a:spAutoFit/>
          </a:bodyPr>
          <a:lstStyle/>
          <a:p>
            <a:pPr marL="196850" marR="5080" indent="-184785">
              <a:lnSpc>
                <a:spcPct val="100000"/>
              </a:lnSpc>
              <a:spcBef>
                <a:spcPts val="95"/>
              </a:spcBef>
            </a:pPr>
            <a:r>
              <a:rPr sz="1100" b="1" spc="-5" dirty="0">
                <a:latin typeface="Arial"/>
                <a:cs typeface="Arial"/>
              </a:rPr>
              <a:t>Fig 1</a:t>
            </a:r>
            <a:r>
              <a:rPr sz="1100" spc="-5" dirty="0">
                <a:latin typeface="Arial"/>
                <a:cs typeface="Arial"/>
              </a:rPr>
              <a:t>: </a:t>
            </a:r>
            <a:r>
              <a:rPr lang="en-US" sz="1100" b="1" spc="-10" dirty="0">
                <a:latin typeface="Arial"/>
                <a:cs typeface="Arial"/>
              </a:rPr>
              <a:t>Scheme</a:t>
            </a:r>
            <a:r>
              <a:rPr sz="1100" b="1" spc="-10" dirty="0">
                <a:latin typeface="Arial"/>
                <a:cs typeface="Arial"/>
              </a:rPr>
              <a:t> for the detection and classification </a:t>
            </a:r>
            <a:r>
              <a:rPr sz="1100" b="1" spc="-5" dirty="0">
                <a:latin typeface="Arial"/>
                <a:cs typeface="Arial"/>
              </a:rPr>
              <a:t>of </a:t>
            </a:r>
            <a:r>
              <a:rPr sz="1100" b="1" spc="-10" dirty="0">
                <a:latin typeface="Arial"/>
                <a:cs typeface="Arial"/>
              </a:rPr>
              <a:t>temporospatial patterns using autoencoders  </a:t>
            </a:r>
            <a:endParaRPr lang="en-US" sz="1100" b="1" spc="-10" dirty="0">
              <a:latin typeface="Arial"/>
              <a:cs typeface="Arial"/>
            </a:endParaRPr>
          </a:p>
          <a:p>
            <a:pPr marL="196850" marR="5080" indent="-184785">
              <a:lnSpc>
                <a:spcPct val="100000"/>
              </a:lnSpc>
              <a:spcBef>
                <a:spcPts val="95"/>
              </a:spcBef>
            </a:pPr>
            <a:r>
              <a:rPr lang="en-US" sz="1100" b="1" spc="-10" dirty="0">
                <a:latin typeface="Arial"/>
                <a:cs typeface="Arial"/>
              </a:rPr>
              <a:t>    </a:t>
            </a:r>
            <a:r>
              <a:rPr sz="1100" b="1" spc="-20" dirty="0">
                <a:latin typeface="Arial"/>
                <a:cs typeface="Arial"/>
              </a:rPr>
              <a:t>A</a:t>
            </a:r>
            <a:r>
              <a:rPr sz="1100" spc="-20" dirty="0">
                <a:latin typeface="Arial"/>
                <a:cs typeface="Arial"/>
              </a:rPr>
              <a:t>: </a:t>
            </a:r>
            <a:r>
              <a:rPr sz="1100" spc="-5" dirty="0">
                <a:latin typeface="Arial"/>
                <a:cs typeface="Arial"/>
              </a:rPr>
              <a:t>Sampling of patches in the optical flow (/motion</a:t>
            </a:r>
            <a:r>
              <a:rPr sz="1100" spc="195" dirty="0">
                <a:latin typeface="Arial"/>
                <a:cs typeface="Arial"/>
              </a:rPr>
              <a:t> </a:t>
            </a:r>
            <a:r>
              <a:rPr sz="1100" spc="-5" dirty="0">
                <a:latin typeface="Arial"/>
                <a:cs typeface="Arial"/>
              </a:rPr>
              <a:t>fields)</a:t>
            </a:r>
            <a:endParaRPr sz="1100" dirty="0">
              <a:latin typeface="Arial"/>
              <a:cs typeface="Arial"/>
            </a:endParaRPr>
          </a:p>
          <a:p>
            <a:pPr marL="196850">
              <a:lnSpc>
                <a:spcPct val="100000"/>
              </a:lnSpc>
            </a:pPr>
            <a:r>
              <a:rPr sz="1100" b="1" spc="-5" dirty="0">
                <a:latin typeface="Arial"/>
                <a:cs typeface="Arial"/>
              </a:rPr>
              <a:t>B</a:t>
            </a:r>
            <a:r>
              <a:rPr sz="1100" spc="-5" dirty="0">
                <a:latin typeface="Arial"/>
                <a:cs typeface="Arial"/>
              </a:rPr>
              <a:t>: Using a </a:t>
            </a:r>
            <a:r>
              <a:rPr sz="1100" spc="-10" dirty="0">
                <a:latin typeface="Arial"/>
                <a:cs typeface="Arial"/>
              </a:rPr>
              <a:t>convolutional variational autoencoder </a:t>
            </a:r>
            <a:r>
              <a:rPr sz="1100" spc="-5" dirty="0">
                <a:latin typeface="Arial"/>
                <a:cs typeface="Arial"/>
              </a:rPr>
              <a:t>for </a:t>
            </a:r>
            <a:r>
              <a:rPr sz="1100" spc="-10" dirty="0">
                <a:latin typeface="Arial"/>
                <a:cs typeface="Arial"/>
              </a:rPr>
              <a:t>unsupervised </a:t>
            </a:r>
            <a:r>
              <a:rPr sz="1100" spc="-5" dirty="0">
                <a:latin typeface="Arial"/>
                <a:cs typeface="Arial"/>
              </a:rPr>
              <a:t>pattern</a:t>
            </a:r>
            <a:r>
              <a:rPr sz="1100" spc="310" dirty="0">
                <a:latin typeface="Arial"/>
                <a:cs typeface="Arial"/>
              </a:rPr>
              <a:t> </a:t>
            </a:r>
            <a:r>
              <a:rPr sz="1100" spc="-10" dirty="0">
                <a:latin typeface="Arial"/>
                <a:cs typeface="Arial"/>
              </a:rPr>
              <a:t>classification</a:t>
            </a:r>
            <a:endParaRPr sz="1100" dirty="0">
              <a:latin typeface="Arial"/>
              <a:cs typeface="Arial"/>
            </a:endParaRPr>
          </a:p>
          <a:p>
            <a:pPr marL="196850">
              <a:lnSpc>
                <a:spcPct val="100000"/>
              </a:lnSpc>
            </a:pPr>
            <a:r>
              <a:rPr sz="1100" b="1" spc="-5" dirty="0">
                <a:latin typeface="Arial"/>
                <a:cs typeface="Arial"/>
              </a:rPr>
              <a:t>C</a:t>
            </a:r>
            <a:r>
              <a:rPr sz="1100" spc="-5" dirty="0">
                <a:latin typeface="Arial"/>
                <a:cs typeface="Arial"/>
              </a:rPr>
              <a:t>: </a:t>
            </a:r>
            <a:r>
              <a:rPr sz="1100" spc="-10" dirty="0">
                <a:latin typeface="Arial"/>
                <a:cs typeface="Arial"/>
              </a:rPr>
              <a:t>Density heatmaps </a:t>
            </a:r>
            <a:r>
              <a:rPr sz="1100" spc="-5" dirty="0">
                <a:latin typeface="Arial"/>
                <a:cs typeface="Arial"/>
              </a:rPr>
              <a:t>for </a:t>
            </a:r>
            <a:r>
              <a:rPr sz="1100" spc="-10" dirty="0">
                <a:latin typeface="Arial"/>
                <a:cs typeface="Arial"/>
              </a:rPr>
              <a:t>different</a:t>
            </a:r>
            <a:r>
              <a:rPr sz="1100" spc="125" dirty="0">
                <a:latin typeface="Arial"/>
                <a:cs typeface="Arial"/>
              </a:rPr>
              <a:t> </a:t>
            </a:r>
            <a:r>
              <a:rPr sz="1100" spc="-10" dirty="0">
                <a:latin typeface="Arial"/>
                <a:cs typeface="Arial"/>
              </a:rPr>
              <a:t>patterns</a:t>
            </a:r>
            <a:endParaRPr sz="1100" dirty="0">
              <a:latin typeface="Arial"/>
              <a:cs typeface="Arial"/>
            </a:endParaRPr>
          </a:p>
          <a:p>
            <a:pPr marL="196850">
              <a:lnSpc>
                <a:spcPct val="100000"/>
              </a:lnSpc>
            </a:pPr>
            <a:r>
              <a:rPr sz="1100" b="1" spc="-5" dirty="0">
                <a:latin typeface="Arial"/>
                <a:cs typeface="Arial"/>
              </a:rPr>
              <a:t>D</a:t>
            </a:r>
            <a:r>
              <a:rPr sz="1100" spc="-5" dirty="0">
                <a:latin typeface="Arial"/>
                <a:cs typeface="Arial"/>
              </a:rPr>
              <a:t>:</a:t>
            </a:r>
            <a:r>
              <a:rPr sz="1100" dirty="0">
                <a:latin typeface="Arial"/>
                <a:cs typeface="Arial"/>
              </a:rPr>
              <a:t> </a:t>
            </a:r>
            <a:r>
              <a:rPr sz="1100" spc="-10" dirty="0">
                <a:latin typeface="Arial"/>
                <a:cs typeface="Arial"/>
              </a:rPr>
              <a:t>Probability</a:t>
            </a:r>
            <a:r>
              <a:rPr sz="1100" spc="35" dirty="0">
                <a:latin typeface="Arial"/>
                <a:cs typeface="Arial"/>
              </a:rPr>
              <a:t> </a:t>
            </a:r>
            <a:r>
              <a:rPr sz="1100" spc="-5" dirty="0">
                <a:latin typeface="Arial"/>
                <a:cs typeface="Arial"/>
              </a:rPr>
              <a:t>of</a:t>
            </a:r>
            <a:r>
              <a:rPr sz="1100" spc="15" dirty="0">
                <a:latin typeface="Arial"/>
                <a:cs typeface="Arial"/>
              </a:rPr>
              <a:t> </a:t>
            </a:r>
            <a:r>
              <a:rPr sz="1100" spc="-10" dirty="0">
                <a:latin typeface="Arial"/>
                <a:cs typeface="Arial"/>
              </a:rPr>
              <a:t>the</a:t>
            </a:r>
            <a:r>
              <a:rPr sz="1100" spc="10" dirty="0">
                <a:latin typeface="Arial"/>
                <a:cs typeface="Arial"/>
              </a:rPr>
              <a:t> </a:t>
            </a:r>
            <a:r>
              <a:rPr sz="1100" spc="-10" dirty="0">
                <a:latin typeface="Arial"/>
                <a:cs typeface="Arial"/>
              </a:rPr>
              <a:t>presence</a:t>
            </a:r>
            <a:r>
              <a:rPr sz="1100" spc="40" dirty="0">
                <a:latin typeface="Arial"/>
                <a:cs typeface="Arial"/>
              </a:rPr>
              <a:t> </a:t>
            </a:r>
            <a:r>
              <a:rPr sz="1100" spc="-5" dirty="0">
                <a:latin typeface="Arial"/>
                <a:cs typeface="Arial"/>
              </a:rPr>
              <a:t>of</a:t>
            </a:r>
            <a:r>
              <a:rPr sz="1100" spc="10" dirty="0">
                <a:latin typeface="Arial"/>
                <a:cs typeface="Arial"/>
              </a:rPr>
              <a:t> </a:t>
            </a:r>
            <a:r>
              <a:rPr sz="1100" spc="-10" dirty="0">
                <a:latin typeface="Arial"/>
                <a:cs typeface="Arial"/>
              </a:rPr>
              <a:t>different</a:t>
            </a:r>
            <a:r>
              <a:rPr sz="1100" spc="40" dirty="0">
                <a:latin typeface="Arial"/>
                <a:cs typeface="Arial"/>
              </a:rPr>
              <a:t> </a:t>
            </a:r>
            <a:r>
              <a:rPr sz="1100" spc="-10" dirty="0">
                <a:latin typeface="Arial"/>
                <a:cs typeface="Arial"/>
              </a:rPr>
              <a:t>patterns</a:t>
            </a:r>
            <a:r>
              <a:rPr sz="1100" spc="40" dirty="0">
                <a:latin typeface="Arial"/>
                <a:cs typeface="Arial"/>
              </a:rPr>
              <a:t> </a:t>
            </a:r>
            <a:r>
              <a:rPr sz="1100" spc="-10" dirty="0">
                <a:latin typeface="Arial"/>
                <a:cs typeface="Arial"/>
              </a:rPr>
              <a:t>during</a:t>
            </a:r>
            <a:r>
              <a:rPr sz="1100" spc="25" dirty="0">
                <a:latin typeface="Arial"/>
                <a:cs typeface="Arial"/>
              </a:rPr>
              <a:t> </a:t>
            </a:r>
            <a:r>
              <a:rPr sz="1100" spc="-10" dirty="0">
                <a:latin typeface="Arial"/>
                <a:cs typeface="Arial"/>
              </a:rPr>
              <a:t>different</a:t>
            </a:r>
            <a:r>
              <a:rPr sz="1100" spc="40" dirty="0">
                <a:latin typeface="Arial"/>
                <a:cs typeface="Arial"/>
              </a:rPr>
              <a:t> </a:t>
            </a:r>
            <a:r>
              <a:rPr sz="1100" spc="-10" dirty="0">
                <a:latin typeface="Arial"/>
                <a:cs typeface="Arial"/>
              </a:rPr>
              <a:t>stages</a:t>
            </a:r>
            <a:r>
              <a:rPr sz="1100" spc="25" dirty="0">
                <a:latin typeface="Arial"/>
                <a:cs typeface="Arial"/>
              </a:rPr>
              <a:t> </a:t>
            </a:r>
            <a:r>
              <a:rPr sz="1100" spc="-5" dirty="0">
                <a:latin typeface="Arial"/>
                <a:cs typeface="Arial"/>
              </a:rPr>
              <a:t>of</a:t>
            </a:r>
            <a:r>
              <a:rPr sz="1100" spc="15" dirty="0">
                <a:latin typeface="Arial"/>
                <a:cs typeface="Arial"/>
              </a:rPr>
              <a:t> </a:t>
            </a:r>
            <a:r>
              <a:rPr sz="1100" spc="-10" dirty="0">
                <a:latin typeface="Arial"/>
                <a:cs typeface="Arial"/>
              </a:rPr>
              <a:t>alertness</a:t>
            </a:r>
            <a:r>
              <a:rPr sz="1100" spc="35" dirty="0">
                <a:latin typeface="Arial"/>
                <a:cs typeface="Arial"/>
              </a:rPr>
              <a:t> </a:t>
            </a:r>
            <a:r>
              <a:rPr sz="1100" spc="-10" dirty="0">
                <a:latin typeface="Arial"/>
                <a:cs typeface="Arial"/>
              </a:rPr>
              <a:t>(slow</a:t>
            </a:r>
            <a:r>
              <a:rPr sz="1100" spc="20" dirty="0">
                <a:latin typeface="Arial"/>
                <a:cs typeface="Arial"/>
              </a:rPr>
              <a:t> </a:t>
            </a:r>
            <a:r>
              <a:rPr sz="1100" spc="-15" dirty="0">
                <a:latin typeface="Arial"/>
                <a:cs typeface="Arial"/>
              </a:rPr>
              <a:t>wave)</a:t>
            </a:r>
            <a:endParaRPr sz="1100" dirty="0">
              <a:latin typeface="Arial"/>
              <a:cs typeface="Arial"/>
            </a:endParaRPr>
          </a:p>
        </p:txBody>
      </p:sp>
      <p:sp>
        <p:nvSpPr>
          <p:cNvPr id="54" name="object 5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5" name="object 5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56" name="object 5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22</a:t>
            </a:fld>
            <a:endParaRPr dirty="0"/>
          </a:p>
        </p:txBody>
      </p:sp>
      <p:sp>
        <p:nvSpPr>
          <p:cNvPr id="53" name="object 53"/>
          <p:cNvSpPr txBox="1"/>
          <p:nvPr/>
        </p:nvSpPr>
        <p:spPr>
          <a:xfrm>
            <a:off x="7094855" y="2608910"/>
            <a:ext cx="337820" cy="240029"/>
          </a:xfrm>
          <a:prstGeom prst="rect">
            <a:avLst/>
          </a:prstGeom>
        </p:spPr>
        <p:txBody>
          <a:bodyPr vert="horz" wrap="square" lIns="0" tIns="13335" rIns="0" bIns="0" rtlCol="0">
            <a:spAutoFit/>
          </a:bodyPr>
          <a:lstStyle/>
          <a:p>
            <a:pPr>
              <a:lnSpc>
                <a:spcPct val="100000"/>
              </a:lnSpc>
              <a:spcBef>
                <a:spcPts val="105"/>
              </a:spcBef>
            </a:pPr>
            <a:r>
              <a:rPr sz="1400" b="1" spc="-10" dirty="0">
                <a:solidFill>
                  <a:srgbClr val="FF0000"/>
                </a:solidFill>
                <a:latin typeface="Arial"/>
                <a:cs typeface="Arial"/>
              </a:rPr>
              <a:t>???</a:t>
            </a:r>
            <a:endParaRPr sz="1400">
              <a:latin typeface="Arial"/>
              <a:cs typeface="Arial"/>
            </a:endParaRPr>
          </a:p>
        </p:txBody>
      </p:sp>
      <p:grpSp>
        <p:nvGrpSpPr>
          <p:cNvPr id="73" name="object 30">
            <a:extLst>
              <a:ext uri="{FF2B5EF4-FFF2-40B4-BE49-F238E27FC236}">
                <a16:creationId xmlns:a16="http://schemas.microsoft.com/office/drawing/2014/main" id="{D17FF051-512D-47A6-8E70-1417AAB0436C}"/>
              </a:ext>
            </a:extLst>
          </p:cNvPr>
          <p:cNvGrpSpPr/>
          <p:nvPr/>
        </p:nvGrpSpPr>
        <p:grpSpPr>
          <a:xfrm>
            <a:off x="1120486" y="988224"/>
            <a:ext cx="2413202" cy="2303451"/>
            <a:chOff x="1109281" y="967486"/>
            <a:chExt cx="2405444" cy="2271140"/>
          </a:xfrm>
        </p:grpSpPr>
        <p:sp>
          <p:nvSpPr>
            <p:cNvPr id="76" name="object 33">
              <a:extLst>
                <a:ext uri="{FF2B5EF4-FFF2-40B4-BE49-F238E27FC236}">
                  <a16:creationId xmlns:a16="http://schemas.microsoft.com/office/drawing/2014/main" id="{BED93E7C-827F-4240-B67E-A4BEAF710DAE}"/>
                </a:ext>
              </a:extLst>
            </p:cNvPr>
            <p:cNvSpPr/>
            <p:nvPr/>
          </p:nvSpPr>
          <p:spPr>
            <a:xfrm>
              <a:off x="1365504" y="972312"/>
              <a:ext cx="2144268" cy="2065020"/>
            </a:xfrm>
            <a:prstGeom prst="rect">
              <a:avLst/>
            </a:prstGeom>
            <a:blipFill>
              <a:blip r:embed="rId6" cstate="print"/>
              <a:stretch>
                <a:fillRect/>
              </a:stretch>
            </a:blipFill>
          </p:spPr>
          <p:txBody>
            <a:bodyPr wrap="square" lIns="0" tIns="0" rIns="0" bIns="0" rtlCol="0"/>
            <a:lstStyle/>
            <a:p>
              <a:endParaRPr/>
            </a:p>
          </p:txBody>
        </p:sp>
        <p:sp>
          <p:nvSpPr>
            <p:cNvPr id="77" name="object 34">
              <a:extLst>
                <a:ext uri="{FF2B5EF4-FFF2-40B4-BE49-F238E27FC236}">
                  <a16:creationId xmlns:a16="http://schemas.microsoft.com/office/drawing/2014/main" id="{E9C414FF-E7B0-4A5D-A927-228E5F9EC0C0}"/>
                </a:ext>
              </a:extLst>
            </p:cNvPr>
            <p:cNvSpPr/>
            <p:nvPr/>
          </p:nvSpPr>
          <p:spPr>
            <a:xfrm>
              <a:off x="1360805" y="967486"/>
              <a:ext cx="2153920" cy="2074545"/>
            </a:xfrm>
            <a:custGeom>
              <a:avLst/>
              <a:gdLst/>
              <a:ahLst/>
              <a:cxnLst/>
              <a:rect l="l" t="t" r="r" b="b"/>
              <a:pathLst>
                <a:path w="2153920" h="2074545">
                  <a:moveTo>
                    <a:pt x="0" y="2074545"/>
                  </a:moveTo>
                  <a:lnTo>
                    <a:pt x="2153793" y="2074545"/>
                  </a:lnTo>
                  <a:lnTo>
                    <a:pt x="2153793" y="0"/>
                  </a:lnTo>
                  <a:lnTo>
                    <a:pt x="0" y="0"/>
                  </a:lnTo>
                  <a:lnTo>
                    <a:pt x="0" y="2074545"/>
                  </a:lnTo>
                  <a:close/>
                </a:path>
              </a:pathLst>
            </a:custGeom>
            <a:ln w="9525">
              <a:solidFill>
                <a:srgbClr val="BB7C2C"/>
              </a:solidFill>
            </a:ln>
          </p:spPr>
          <p:txBody>
            <a:bodyPr wrap="square" lIns="0" tIns="0" rIns="0" bIns="0" rtlCol="0"/>
            <a:lstStyle/>
            <a:p>
              <a:endParaRPr/>
            </a:p>
          </p:txBody>
        </p:sp>
        <p:sp>
          <p:nvSpPr>
            <p:cNvPr id="78" name="object 35">
              <a:extLst>
                <a:ext uri="{FF2B5EF4-FFF2-40B4-BE49-F238E27FC236}">
                  <a16:creationId xmlns:a16="http://schemas.microsoft.com/office/drawing/2014/main" id="{DB35FF67-0D20-4F2C-9F60-25252A5B75DF}"/>
                </a:ext>
              </a:extLst>
            </p:cNvPr>
            <p:cNvSpPr/>
            <p:nvPr/>
          </p:nvSpPr>
          <p:spPr>
            <a:xfrm>
              <a:off x="1452372" y="1095756"/>
              <a:ext cx="1967864" cy="1866900"/>
            </a:xfrm>
            <a:custGeom>
              <a:avLst/>
              <a:gdLst/>
              <a:ahLst/>
              <a:cxnLst/>
              <a:rect l="l" t="t" r="r" b="b"/>
              <a:pathLst>
                <a:path w="1967864" h="1866900">
                  <a:moveTo>
                    <a:pt x="1078992" y="249936"/>
                  </a:moveTo>
                  <a:lnTo>
                    <a:pt x="1298448" y="249936"/>
                  </a:lnTo>
                  <a:lnTo>
                    <a:pt x="1298448" y="0"/>
                  </a:lnTo>
                  <a:lnTo>
                    <a:pt x="1078992" y="0"/>
                  </a:lnTo>
                  <a:lnTo>
                    <a:pt x="1078992" y="249936"/>
                  </a:lnTo>
                  <a:close/>
                </a:path>
                <a:path w="1967864" h="1866900">
                  <a:moveTo>
                    <a:pt x="969264" y="249936"/>
                  </a:moveTo>
                  <a:lnTo>
                    <a:pt x="1188720" y="249936"/>
                  </a:lnTo>
                  <a:lnTo>
                    <a:pt x="1188720" y="0"/>
                  </a:lnTo>
                  <a:lnTo>
                    <a:pt x="969264" y="0"/>
                  </a:lnTo>
                  <a:lnTo>
                    <a:pt x="969264" y="249936"/>
                  </a:lnTo>
                  <a:close/>
                </a:path>
                <a:path w="1967864" h="1866900">
                  <a:moveTo>
                    <a:pt x="969264" y="373380"/>
                  </a:moveTo>
                  <a:lnTo>
                    <a:pt x="1188720" y="373380"/>
                  </a:lnTo>
                  <a:lnTo>
                    <a:pt x="1188720" y="123444"/>
                  </a:lnTo>
                  <a:lnTo>
                    <a:pt x="969264" y="123444"/>
                  </a:lnTo>
                  <a:lnTo>
                    <a:pt x="969264" y="373380"/>
                  </a:lnTo>
                  <a:close/>
                </a:path>
                <a:path w="1967864" h="1866900">
                  <a:moveTo>
                    <a:pt x="1078992" y="373380"/>
                  </a:moveTo>
                  <a:lnTo>
                    <a:pt x="1298448" y="373380"/>
                  </a:lnTo>
                  <a:lnTo>
                    <a:pt x="1298448" y="123444"/>
                  </a:lnTo>
                  <a:lnTo>
                    <a:pt x="1078992" y="123444"/>
                  </a:lnTo>
                  <a:lnTo>
                    <a:pt x="1078992" y="373380"/>
                  </a:lnTo>
                  <a:close/>
                </a:path>
                <a:path w="1967864" h="1866900">
                  <a:moveTo>
                    <a:pt x="1080516" y="623316"/>
                  </a:moveTo>
                  <a:lnTo>
                    <a:pt x="1299972" y="623316"/>
                  </a:lnTo>
                  <a:lnTo>
                    <a:pt x="1299972" y="373380"/>
                  </a:lnTo>
                  <a:lnTo>
                    <a:pt x="1080516" y="373380"/>
                  </a:lnTo>
                  <a:lnTo>
                    <a:pt x="1080516" y="623316"/>
                  </a:lnTo>
                  <a:close/>
                </a:path>
                <a:path w="1967864" h="1866900">
                  <a:moveTo>
                    <a:pt x="970788" y="623316"/>
                  </a:moveTo>
                  <a:lnTo>
                    <a:pt x="1190244" y="623316"/>
                  </a:lnTo>
                  <a:lnTo>
                    <a:pt x="1190244" y="373380"/>
                  </a:lnTo>
                  <a:lnTo>
                    <a:pt x="970788" y="373380"/>
                  </a:lnTo>
                  <a:lnTo>
                    <a:pt x="970788" y="623316"/>
                  </a:lnTo>
                  <a:close/>
                </a:path>
                <a:path w="1967864" h="1866900">
                  <a:moveTo>
                    <a:pt x="970788" y="745236"/>
                  </a:moveTo>
                  <a:lnTo>
                    <a:pt x="1190244" y="745236"/>
                  </a:lnTo>
                  <a:lnTo>
                    <a:pt x="1190244" y="495300"/>
                  </a:lnTo>
                  <a:lnTo>
                    <a:pt x="970788" y="495300"/>
                  </a:lnTo>
                  <a:lnTo>
                    <a:pt x="970788" y="745236"/>
                  </a:lnTo>
                  <a:close/>
                </a:path>
                <a:path w="1967864" h="1866900">
                  <a:moveTo>
                    <a:pt x="1080516" y="745236"/>
                  </a:moveTo>
                  <a:lnTo>
                    <a:pt x="1299972" y="745236"/>
                  </a:lnTo>
                  <a:lnTo>
                    <a:pt x="1299972" y="495300"/>
                  </a:lnTo>
                  <a:lnTo>
                    <a:pt x="1080516" y="495300"/>
                  </a:lnTo>
                  <a:lnTo>
                    <a:pt x="1080516" y="745236"/>
                  </a:lnTo>
                  <a:close/>
                </a:path>
                <a:path w="1967864" h="1866900">
                  <a:moveTo>
                    <a:pt x="1080516" y="992124"/>
                  </a:moveTo>
                  <a:lnTo>
                    <a:pt x="1299972" y="992124"/>
                  </a:lnTo>
                  <a:lnTo>
                    <a:pt x="1299972" y="742188"/>
                  </a:lnTo>
                  <a:lnTo>
                    <a:pt x="1080516" y="742188"/>
                  </a:lnTo>
                  <a:lnTo>
                    <a:pt x="1080516" y="992124"/>
                  </a:lnTo>
                  <a:close/>
                </a:path>
                <a:path w="1967864" h="1866900">
                  <a:moveTo>
                    <a:pt x="970788" y="992124"/>
                  </a:moveTo>
                  <a:lnTo>
                    <a:pt x="1190244" y="992124"/>
                  </a:lnTo>
                  <a:lnTo>
                    <a:pt x="1190244" y="742188"/>
                  </a:lnTo>
                  <a:lnTo>
                    <a:pt x="970788" y="742188"/>
                  </a:lnTo>
                  <a:lnTo>
                    <a:pt x="970788" y="992124"/>
                  </a:lnTo>
                  <a:close/>
                </a:path>
                <a:path w="1967864" h="1866900">
                  <a:moveTo>
                    <a:pt x="970788" y="1114044"/>
                  </a:moveTo>
                  <a:lnTo>
                    <a:pt x="1190244" y="1114044"/>
                  </a:lnTo>
                  <a:lnTo>
                    <a:pt x="1190244" y="864108"/>
                  </a:lnTo>
                  <a:lnTo>
                    <a:pt x="970788" y="864108"/>
                  </a:lnTo>
                  <a:lnTo>
                    <a:pt x="970788" y="1114044"/>
                  </a:lnTo>
                  <a:close/>
                </a:path>
                <a:path w="1967864" h="1866900">
                  <a:moveTo>
                    <a:pt x="1080516" y="1114044"/>
                  </a:moveTo>
                  <a:lnTo>
                    <a:pt x="1299972" y="1114044"/>
                  </a:lnTo>
                  <a:lnTo>
                    <a:pt x="1299972" y="864108"/>
                  </a:lnTo>
                  <a:lnTo>
                    <a:pt x="1080516" y="864108"/>
                  </a:lnTo>
                  <a:lnTo>
                    <a:pt x="1080516" y="1114044"/>
                  </a:lnTo>
                  <a:close/>
                </a:path>
                <a:path w="1967864" h="1866900">
                  <a:moveTo>
                    <a:pt x="1082040" y="1365504"/>
                  </a:moveTo>
                  <a:lnTo>
                    <a:pt x="1301496" y="1365504"/>
                  </a:lnTo>
                  <a:lnTo>
                    <a:pt x="1301496" y="1115568"/>
                  </a:lnTo>
                  <a:lnTo>
                    <a:pt x="1082040" y="1115568"/>
                  </a:lnTo>
                  <a:lnTo>
                    <a:pt x="1082040" y="1365504"/>
                  </a:lnTo>
                  <a:close/>
                </a:path>
                <a:path w="1967864" h="1866900">
                  <a:moveTo>
                    <a:pt x="972311" y="1365504"/>
                  </a:moveTo>
                  <a:lnTo>
                    <a:pt x="1191767" y="1365504"/>
                  </a:lnTo>
                  <a:lnTo>
                    <a:pt x="1191767" y="1115568"/>
                  </a:lnTo>
                  <a:lnTo>
                    <a:pt x="972311" y="1115568"/>
                  </a:lnTo>
                  <a:lnTo>
                    <a:pt x="972311" y="1365504"/>
                  </a:lnTo>
                  <a:close/>
                </a:path>
                <a:path w="1967864" h="1866900">
                  <a:moveTo>
                    <a:pt x="972311" y="1487424"/>
                  </a:moveTo>
                  <a:lnTo>
                    <a:pt x="1191767" y="1487424"/>
                  </a:lnTo>
                  <a:lnTo>
                    <a:pt x="1191767" y="1237488"/>
                  </a:lnTo>
                  <a:lnTo>
                    <a:pt x="972311" y="1237488"/>
                  </a:lnTo>
                  <a:lnTo>
                    <a:pt x="972311" y="1487424"/>
                  </a:lnTo>
                  <a:close/>
                </a:path>
                <a:path w="1967864" h="1866900">
                  <a:moveTo>
                    <a:pt x="1082040" y="1487424"/>
                  </a:moveTo>
                  <a:lnTo>
                    <a:pt x="1301496" y="1487424"/>
                  </a:lnTo>
                  <a:lnTo>
                    <a:pt x="1301496" y="1237488"/>
                  </a:lnTo>
                  <a:lnTo>
                    <a:pt x="1082040" y="1237488"/>
                  </a:lnTo>
                  <a:lnTo>
                    <a:pt x="1082040" y="1487424"/>
                  </a:lnTo>
                  <a:close/>
                </a:path>
                <a:path w="1967864" h="1866900">
                  <a:moveTo>
                    <a:pt x="1083564" y="1735836"/>
                  </a:moveTo>
                  <a:lnTo>
                    <a:pt x="1301496" y="1735836"/>
                  </a:lnTo>
                  <a:lnTo>
                    <a:pt x="1301496" y="1485900"/>
                  </a:lnTo>
                  <a:lnTo>
                    <a:pt x="1083564" y="1485900"/>
                  </a:lnTo>
                  <a:lnTo>
                    <a:pt x="1083564" y="1735836"/>
                  </a:lnTo>
                  <a:close/>
                </a:path>
                <a:path w="1967864" h="1866900">
                  <a:moveTo>
                    <a:pt x="973835" y="1735836"/>
                  </a:moveTo>
                  <a:lnTo>
                    <a:pt x="1193292" y="1735836"/>
                  </a:lnTo>
                  <a:lnTo>
                    <a:pt x="1193292" y="1485900"/>
                  </a:lnTo>
                  <a:lnTo>
                    <a:pt x="973835" y="1485900"/>
                  </a:lnTo>
                  <a:lnTo>
                    <a:pt x="973835" y="1735836"/>
                  </a:lnTo>
                  <a:close/>
                </a:path>
                <a:path w="1967864" h="1866900">
                  <a:moveTo>
                    <a:pt x="1083564" y="1859280"/>
                  </a:moveTo>
                  <a:lnTo>
                    <a:pt x="1301496" y="1859280"/>
                  </a:lnTo>
                  <a:lnTo>
                    <a:pt x="1301496" y="1607820"/>
                  </a:lnTo>
                  <a:lnTo>
                    <a:pt x="1083564" y="1607820"/>
                  </a:lnTo>
                  <a:lnTo>
                    <a:pt x="1083564" y="1859280"/>
                  </a:lnTo>
                  <a:close/>
                </a:path>
                <a:path w="1967864" h="1866900">
                  <a:moveTo>
                    <a:pt x="1303020" y="621792"/>
                  </a:moveTo>
                  <a:lnTo>
                    <a:pt x="1522476" y="621792"/>
                  </a:lnTo>
                  <a:lnTo>
                    <a:pt x="1522476" y="371856"/>
                  </a:lnTo>
                  <a:lnTo>
                    <a:pt x="1303020" y="371856"/>
                  </a:lnTo>
                  <a:lnTo>
                    <a:pt x="1303020" y="621792"/>
                  </a:lnTo>
                  <a:close/>
                </a:path>
                <a:path w="1967864" h="1866900">
                  <a:moveTo>
                    <a:pt x="1303020" y="745236"/>
                  </a:moveTo>
                  <a:lnTo>
                    <a:pt x="1522476" y="745236"/>
                  </a:lnTo>
                  <a:lnTo>
                    <a:pt x="1522476" y="495300"/>
                  </a:lnTo>
                  <a:lnTo>
                    <a:pt x="1303020" y="495300"/>
                  </a:lnTo>
                  <a:lnTo>
                    <a:pt x="1303020" y="745236"/>
                  </a:lnTo>
                  <a:close/>
                </a:path>
                <a:path w="1967864" h="1866900">
                  <a:moveTo>
                    <a:pt x="1412748" y="745236"/>
                  </a:moveTo>
                  <a:lnTo>
                    <a:pt x="1632203" y="745236"/>
                  </a:lnTo>
                  <a:lnTo>
                    <a:pt x="1632203" y="495300"/>
                  </a:lnTo>
                  <a:lnTo>
                    <a:pt x="1412748" y="495300"/>
                  </a:lnTo>
                  <a:lnTo>
                    <a:pt x="1412748" y="745236"/>
                  </a:lnTo>
                  <a:close/>
                </a:path>
                <a:path w="1967864" h="1866900">
                  <a:moveTo>
                    <a:pt x="1414272" y="995172"/>
                  </a:moveTo>
                  <a:lnTo>
                    <a:pt x="1633727" y="995172"/>
                  </a:lnTo>
                  <a:lnTo>
                    <a:pt x="1633727" y="745236"/>
                  </a:lnTo>
                  <a:lnTo>
                    <a:pt x="1414272" y="745236"/>
                  </a:lnTo>
                  <a:lnTo>
                    <a:pt x="1414272" y="995172"/>
                  </a:lnTo>
                  <a:close/>
                </a:path>
                <a:path w="1967864" h="1866900">
                  <a:moveTo>
                    <a:pt x="1306067" y="995172"/>
                  </a:moveTo>
                  <a:lnTo>
                    <a:pt x="1523999" y="995172"/>
                  </a:lnTo>
                  <a:lnTo>
                    <a:pt x="1523999" y="745236"/>
                  </a:lnTo>
                  <a:lnTo>
                    <a:pt x="1306067" y="745236"/>
                  </a:lnTo>
                  <a:lnTo>
                    <a:pt x="1306067" y="995172"/>
                  </a:lnTo>
                  <a:close/>
                </a:path>
                <a:path w="1967864" h="1866900">
                  <a:moveTo>
                    <a:pt x="1306067" y="1117092"/>
                  </a:moveTo>
                  <a:lnTo>
                    <a:pt x="1523999" y="1117092"/>
                  </a:lnTo>
                  <a:lnTo>
                    <a:pt x="1523999" y="867156"/>
                  </a:lnTo>
                  <a:lnTo>
                    <a:pt x="1306067" y="867156"/>
                  </a:lnTo>
                  <a:lnTo>
                    <a:pt x="1306067" y="1117092"/>
                  </a:lnTo>
                  <a:close/>
                </a:path>
                <a:path w="1967864" h="1866900">
                  <a:moveTo>
                    <a:pt x="1414272" y="1117092"/>
                  </a:moveTo>
                  <a:lnTo>
                    <a:pt x="1633727" y="1117092"/>
                  </a:lnTo>
                  <a:lnTo>
                    <a:pt x="1633727" y="867156"/>
                  </a:lnTo>
                  <a:lnTo>
                    <a:pt x="1414272" y="867156"/>
                  </a:lnTo>
                  <a:lnTo>
                    <a:pt x="1414272" y="1117092"/>
                  </a:lnTo>
                  <a:close/>
                </a:path>
                <a:path w="1967864" h="1866900">
                  <a:moveTo>
                    <a:pt x="1414272" y="1363980"/>
                  </a:moveTo>
                  <a:lnTo>
                    <a:pt x="1633727" y="1363980"/>
                  </a:lnTo>
                  <a:lnTo>
                    <a:pt x="1633727" y="1114044"/>
                  </a:lnTo>
                  <a:lnTo>
                    <a:pt x="1414272" y="1114044"/>
                  </a:lnTo>
                  <a:lnTo>
                    <a:pt x="1414272" y="1363980"/>
                  </a:lnTo>
                  <a:close/>
                </a:path>
                <a:path w="1967864" h="1866900">
                  <a:moveTo>
                    <a:pt x="1304544" y="1363980"/>
                  </a:moveTo>
                  <a:lnTo>
                    <a:pt x="1524000" y="1363980"/>
                  </a:lnTo>
                  <a:lnTo>
                    <a:pt x="1524000" y="1114044"/>
                  </a:lnTo>
                  <a:lnTo>
                    <a:pt x="1304544" y="1114044"/>
                  </a:lnTo>
                  <a:lnTo>
                    <a:pt x="1304544" y="1363980"/>
                  </a:lnTo>
                  <a:close/>
                </a:path>
                <a:path w="1967864" h="1866900">
                  <a:moveTo>
                    <a:pt x="1304544" y="1485900"/>
                  </a:moveTo>
                  <a:lnTo>
                    <a:pt x="1524000" y="1485900"/>
                  </a:lnTo>
                  <a:lnTo>
                    <a:pt x="1524000" y="1235964"/>
                  </a:lnTo>
                  <a:lnTo>
                    <a:pt x="1304544" y="1235964"/>
                  </a:lnTo>
                  <a:lnTo>
                    <a:pt x="1304544" y="1485900"/>
                  </a:lnTo>
                  <a:close/>
                </a:path>
                <a:path w="1967864" h="1866900">
                  <a:moveTo>
                    <a:pt x="1414272" y="1485900"/>
                  </a:moveTo>
                  <a:lnTo>
                    <a:pt x="1633727" y="1485900"/>
                  </a:lnTo>
                  <a:lnTo>
                    <a:pt x="1633727" y="1235964"/>
                  </a:lnTo>
                  <a:lnTo>
                    <a:pt x="1414272" y="1235964"/>
                  </a:lnTo>
                  <a:lnTo>
                    <a:pt x="1414272" y="1485900"/>
                  </a:lnTo>
                  <a:close/>
                </a:path>
                <a:path w="1967864" h="1866900">
                  <a:moveTo>
                    <a:pt x="1415796" y="1737360"/>
                  </a:moveTo>
                  <a:lnTo>
                    <a:pt x="1635252" y="1737360"/>
                  </a:lnTo>
                  <a:lnTo>
                    <a:pt x="1635252" y="1487424"/>
                  </a:lnTo>
                  <a:lnTo>
                    <a:pt x="1415796" y="1487424"/>
                  </a:lnTo>
                  <a:lnTo>
                    <a:pt x="1415796" y="1737360"/>
                  </a:lnTo>
                  <a:close/>
                </a:path>
                <a:path w="1967864" h="1866900">
                  <a:moveTo>
                    <a:pt x="1307592" y="1737360"/>
                  </a:moveTo>
                  <a:lnTo>
                    <a:pt x="1525523" y="1737360"/>
                  </a:lnTo>
                  <a:lnTo>
                    <a:pt x="1525523" y="1487424"/>
                  </a:lnTo>
                  <a:lnTo>
                    <a:pt x="1307592" y="1487424"/>
                  </a:lnTo>
                  <a:lnTo>
                    <a:pt x="1307592" y="1737360"/>
                  </a:lnTo>
                  <a:close/>
                </a:path>
                <a:path w="1967864" h="1866900">
                  <a:moveTo>
                    <a:pt x="1307592" y="1859280"/>
                  </a:moveTo>
                  <a:lnTo>
                    <a:pt x="1525523" y="1859280"/>
                  </a:lnTo>
                  <a:lnTo>
                    <a:pt x="1525523" y="1609344"/>
                  </a:lnTo>
                  <a:lnTo>
                    <a:pt x="1307592" y="1609344"/>
                  </a:lnTo>
                  <a:lnTo>
                    <a:pt x="1307592" y="1859280"/>
                  </a:lnTo>
                  <a:close/>
                </a:path>
                <a:path w="1967864" h="1866900">
                  <a:moveTo>
                    <a:pt x="1415796" y="1859280"/>
                  </a:moveTo>
                  <a:lnTo>
                    <a:pt x="1635252" y="1859280"/>
                  </a:lnTo>
                  <a:lnTo>
                    <a:pt x="1635252" y="1609344"/>
                  </a:lnTo>
                  <a:lnTo>
                    <a:pt x="1415796" y="1609344"/>
                  </a:lnTo>
                  <a:lnTo>
                    <a:pt x="1415796" y="1859280"/>
                  </a:lnTo>
                  <a:close/>
                </a:path>
                <a:path w="1967864" h="1866900">
                  <a:moveTo>
                    <a:pt x="1524000" y="1115568"/>
                  </a:moveTo>
                  <a:lnTo>
                    <a:pt x="1743456" y="1115568"/>
                  </a:lnTo>
                  <a:lnTo>
                    <a:pt x="1743456" y="864108"/>
                  </a:lnTo>
                  <a:lnTo>
                    <a:pt x="1524000" y="864108"/>
                  </a:lnTo>
                  <a:lnTo>
                    <a:pt x="1524000" y="1115568"/>
                  </a:lnTo>
                  <a:close/>
                </a:path>
                <a:path w="1967864" h="1866900">
                  <a:moveTo>
                    <a:pt x="1630679" y="1240536"/>
                  </a:moveTo>
                  <a:lnTo>
                    <a:pt x="1850135" y="1240536"/>
                  </a:lnTo>
                  <a:lnTo>
                    <a:pt x="1850135" y="990600"/>
                  </a:lnTo>
                  <a:lnTo>
                    <a:pt x="1630679" y="990600"/>
                  </a:lnTo>
                  <a:lnTo>
                    <a:pt x="1630679" y="1240536"/>
                  </a:lnTo>
                  <a:close/>
                </a:path>
                <a:path w="1967864" h="1866900">
                  <a:moveTo>
                    <a:pt x="1740408" y="1240536"/>
                  </a:moveTo>
                  <a:lnTo>
                    <a:pt x="1959864" y="1240536"/>
                  </a:lnTo>
                  <a:lnTo>
                    <a:pt x="1959864" y="990600"/>
                  </a:lnTo>
                  <a:lnTo>
                    <a:pt x="1740408" y="990600"/>
                  </a:lnTo>
                  <a:lnTo>
                    <a:pt x="1740408" y="1240536"/>
                  </a:lnTo>
                  <a:close/>
                </a:path>
                <a:path w="1967864" h="1866900">
                  <a:moveTo>
                    <a:pt x="1743455" y="1491996"/>
                  </a:moveTo>
                  <a:lnTo>
                    <a:pt x="1961388" y="1491996"/>
                  </a:lnTo>
                  <a:lnTo>
                    <a:pt x="1961388" y="1240536"/>
                  </a:lnTo>
                  <a:lnTo>
                    <a:pt x="1743455" y="1240536"/>
                  </a:lnTo>
                  <a:lnTo>
                    <a:pt x="1743455" y="1491996"/>
                  </a:lnTo>
                  <a:close/>
                </a:path>
                <a:path w="1967864" h="1866900">
                  <a:moveTo>
                    <a:pt x="1633727" y="1491996"/>
                  </a:moveTo>
                  <a:lnTo>
                    <a:pt x="1853183" y="1491996"/>
                  </a:lnTo>
                  <a:lnTo>
                    <a:pt x="1853183" y="1240536"/>
                  </a:lnTo>
                  <a:lnTo>
                    <a:pt x="1633727" y="1240536"/>
                  </a:lnTo>
                  <a:lnTo>
                    <a:pt x="1633727" y="1491996"/>
                  </a:lnTo>
                  <a:close/>
                </a:path>
                <a:path w="1967864" h="1866900">
                  <a:moveTo>
                    <a:pt x="1633727" y="1613916"/>
                  </a:moveTo>
                  <a:lnTo>
                    <a:pt x="1853183" y="1613916"/>
                  </a:lnTo>
                  <a:lnTo>
                    <a:pt x="1853183" y="1363980"/>
                  </a:lnTo>
                  <a:lnTo>
                    <a:pt x="1633727" y="1363980"/>
                  </a:lnTo>
                  <a:lnTo>
                    <a:pt x="1633727" y="1613916"/>
                  </a:lnTo>
                  <a:close/>
                </a:path>
                <a:path w="1967864" h="1866900">
                  <a:moveTo>
                    <a:pt x="1743455" y="1613916"/>
                  </a:moveTo>
                  <a:lnTo>
                    <a:pt x="1961388" y="1613916"/>
                  </a:lnTo>
                  <a:lnTo>
                    <a:pt x="1961388" y="1363980"/>
                  </a:lnTo>
                  <a:lnTo>
                    <a:pt x="1743455" y="1363980"/>
                  </a:lnTo>
                  <a:lnTo>
                    <a:pt x="1743455" y="1613916"/>
                  </a:lnTo>
                  <a:close/>
                </a:path>
                <a:path w="1967864" h="1866900">
                  <a:moveTo>
                    <a:pt x="1630679" y="1741932"/>
                  </a:moveTo>
                  <a:lnTo>
                    <a:pt x="1850135" y="1741932"/>
                  </a:lnTo>
                  <a:lnTo>
                    <a:pt x="1850135" y="1491996"/>
                  </a:lnTo>
                  <a:lnTo>
                    <a:pt x="1630679" y="1491996"/>
                  </a:lnTo>
                  <a:lnTo>
                    <a:pt x="1630679" y="1741932"/>
                  </a:lnTo>
                  <a:close/>
                </a:path>
                <a:path w="1967864" h="1866900">
                  <a:moveTo>
                    <a:pt x="1194816" y="620268"/>
                  </a:moveTo>
                  <a:lnTo>
                    <a:pt x="1414272" y="620268"/>
                  </a:lnTo>
                  <a:lnTo>
                    <a:pt x="1414272" y="370332"/>
                  </a:lnTo>
                  <a:lnTo>
                    <a:pt x="1194816" y="370332"/>
                  </a:lnTo>
                  <a:lnTo>
                    <a:pt x="1194816" y="620268"/>
                  </a:lnTo>
                  <a:close/>
                </a:path>
                <a:path w="1967864" h="1866900">
                  <a:moveTo>
                    <a:pt x="1417320" y="871728"/>
                  </a:moveTo>
                  <a:lnTo>
                    <a:pt x="1636776" y="871728"/>
                  </a:lnTo>
                  <a:lnTo>
                    <a:pt x="1636776" y="621792"/>
                  </a:lnTo>
                  <a:lnTo>
                    <a:pt x="1417320" y="621792"/>
                  </a:lnTo>
                  <a:lnTo>
                    <a:pt x="1417320" y="871728"/>
                  </a:lnTo>
                  <a:close/>
                </a:path>
                <a:path w="1967864" h="1866900">
                  <a:moveTo>
                    <a:pt x="1748027" y="1365504"/>
                  </a:moveTo>
                  <a:lnTo>
                    <a:pt x="1967483" y="1365504"/>
                  </a:lnTo>
                  <a:lnTo>
                    <a:pt x="1967483" y="1115568"/>
                  </a:lnTo>
                  <a:lnTo>
                    <a:pt x="1748027" y="1115568"/>
                  </a:lnTo>
                  <a:lnTo>
                    <a:pt x="1748027" y="1365504"/>
                  </a:lnTo>
                  <a:close/>
                </a:path>
                <a:path w="1967864" h="1866900">
                  <a:moveTo>
                    <a:pt x="1530096" y="1740408"/>
                  </a:moveTo>
                  <a:lnTo>
                    <a:pt x="1749552" y="1740408"/>
                  </a:lnTo>
                  <a:lnTo>
                    <a:pt x="1749552" y="1490472"/>
                  </a:lnTo>
                  <a:lnTo>
                    <a:pt x="1530096" y="1490472"/>
                  </a:lnTo>
                  <a:lnTo>
                    <a:pt x="1530096" y="1740408"/>
                  </a:lnTo>
                  <a:close/>
                </a:path>
                <a:path w="1967864" h="1866900">
                  <a:moveTo>
                    <a:pt x="1191767" y="1866900"/>
                  </a:moveTo>
                  <a:lnTo>
                    <a:pt x="1411223" y="1866900"/>
                  </a:lnTo>
                  <a:lnTo>
                    <a:pt x="1411223" y="1616964"/>
                  </a:lnTo>
                  <a:lnTo>
                    <a:pt x="1191767" y="1616964"/>
                  </a:lnTo>
                  <a:lnTo>
                    <a:pt x="1191767" y="1866900"/>
                  </a:lnTo>
                  <a:close/>
                </a:path>
                <a:path w="1967864" h="1866900">
                  <a:moveTo>
                    <a:pt x="972311" y="1618488"/>
                  </a:moveTo>
                  <a:lnTo>
                    <a:pt x="1191767" y="1618488"/>
                  </a:lnTo>
                  <a:lnTo>
                    <a:pt x="1191767" y="1368552"/>
                  </a:lnTo>
                  <a:lnTo>
                    <a:pt x="972311" y="1368552"/>
                  </a:lnTo>
                  <a:lnTo>
                    <a:pt x="972311" y="1618488"/>
                  </a:lnTo>
                  <a:close/>
                </a:path>
                <a:path w="1967864" h="1866900">
                  <a:moveTo>
                    <a:pt x="1194816" y="499872"/>
                  </a:moveTo>
                  <a:lnTo>
                    <a:pt x="1414272" y="499872"/>
                  </a:lnTo>
                  <a:lnTo>
                    <a:pt x="1414272" y="248412"/>
                  </a:lnTo>
                  <a:lnTo>
                    <a:pt x="1194816" y="248412"/>
                  </a:lnTo>
                  <a:lnTo>
                    <a:pt x="1194816" y="499872"/>
                  </a:lnTo>
                  <a:close/>
                </a:path>
                <a:path w="1967864" h="1866900">
                  <a:moveTo>
                    <a:pt x="1528572" y="1862328"/>
                  </a:moveTo>
                  <a:lnTo>
                    <a:pt x="1748027" y="1862328"/>
                  </a:lnTo>
                  <a:lnTo>
                    <a:pt x="1748027" y="1612392"/>
                  </a:lnTo>
                  <a:lnTo>
                    <a:pt x="1528572" y="1612392"/>
                  </a:lnTo>
                  <a:lnTo>
                    <a:pt x="1528572" y="1862328"/>
                  </a:lnTo>
                  <a:close/>
                </a:path>
                <a:path w="1967864" h="1866900">
                  <a:moveTo>
                    <a:pt x="630935" y="249936"/>
                  </a:moveTo>
                  <a:lnTo>
                    <a:pt x="836675" y="249936"/>
                  </a:lnTo>
                  <a:lnTo>
                    <a:pt x="836675" y="0"/>
                  </a:lnTo>
                  <a:lnTo>
                    <a:pt x="630935" y="0"/>
                  </a:lnTo>
                  <a:lnTo>
                    <a:pt x="630935" y="249936"/>
                  </a:lnTo>
                  <a:close/>
                </a:path>
                <a:path w="1967864" h="1866900">
                  <a:moveTo>
                    <a:pt x="733044" y="249936"/>
                  </a:moveTo>
                  <a:lnTo>
                    <a:pt x="940308" y="249936"/>
                  </a:lnTo>
                  <a:lnTo>
                    <a:pt x="940308" y="0"/>
                  </a:lnTo>
                  <a:lnTo>
                    <a:pt x="733044" y="0"/>
                  </a:lnTo>
                  <a:lnTo>
                    <a:pt x="733044" y="249936"/>
                  </a:lnTo>
                  <a:close/>
                </a:path>
                <a:path w="1967864" h="1866900">
                  <a:moveTo>
                    <a:pt x="733044" y="373380"/>
                  </a:moveTo>
                  <a:lnTo>
                    <a:pt x="940308" y="373380"/>
                  </a:lnTo>
                  <a:lnTo>
                    <a:pt x="940308" y="123444"/>
                  </a:lnTo>
                  <a:lnTo>
                    <a:pt x="733044" y="123444"/>
                  </a:lnTo>
                  <a:lnTo>
                    <a:pt x="733044" y="373380"/>
                  </a:lnTo>
                  <a:close/>
                </a:path>
                <a:path w="1967864" h="1866900">
                  <a:moveTo>
                    <a:pt x="630935" y="373380"/>
                  </a:moveTo>
                  <a:lnTo>
                    <a:pt x="836675" y="373380"/>
                  </a:lnTo>
                  <a:lnTo>
                    <a:pt x="836675" y="123444"/>
                  </a:lnTo>
                  <a:lnTo>
                    <a:pt x="630935" y="123444"/>
                  </a:lnTo>
                  <a:lnTo>
                    <a:pt x="630935" y="373380"/>
                  </a:lnTo>
                  <a:close/>
                </a:path>
                <a:path w="1967864" h="1866900">
                  <a:moveTo>
                    <a:pt x="627888" y="623316"/>
                  </a:moveTo>
                  <a:lnTo>
                    <a:pt x="835152" y="623316"/>
                  </a:lnTo>
                  <a:lnTo>
                    <a:pt x="835152" y="373380"/>
                  </a:lnTo>
                  <a:lnTo>
                    <a:pt x="627888" y="373380"/>
                  </a:lnTo>
                  <a:lnTo>
                    <a:pt x="627888" y="623316"/>
                  </a:lnTo>
                  <a:close/>
                </a:path>
                <a:path w="1967864" h="1866900">
                  <a:moveTo>
                    <a:pt x="731520" y="623316"/>
                  </a:moveTo>
                  <a:lnTo>
                    <a:pt x="937260" y="623316"/>
                  </a:lnTo>
                  <a:lnTo>
                    <a:pt x="937260" y="373380"/>
                  </a:lnTo>
                  <a:lnTo>
                    <a:pt x="731520" y="373380"/>
                  </a:lnTo>
                  <a:lnTo>
                    <a:pt x="731520" y="623316"/>
                  </a:lnTo>
                  <a:close/>
                </a:path>
                <a:path w="1967864" h="1866900">
                  <a:moveTo>
                    <a:pt x="731520" y="745236"/>
                  </a:moveTo>
                  <a:lnTo>
                    <a:pt x="937260" y="745236"/>
                  </a:lnTo>
                  <a:lnTo>
                    <a:pt x="937260" y="495300"/>
                  </a:lnTo>
                  <a:lnTo>
                    <a:pt x="731520" y="495300"/>
                  </a:lnTo>
                  <a:lnTo>
                    <a:pt x="731520" y="745236"/>
                  </a:lnTo>
                  <a:close/>
                </a:path>
                <a:path w="1967864" h="1866900">
                  <a:moveTo>
                    <a:pt x="627888" y="745236"/>
                  </a:moveTo>
                  <a:lnTo>
                    <a:pt x="835152" y="745236"/>
                  </a:lnTo>
                  <a:lnTo>
                    <a:pt x="835152" y="495300"/>
                  </a:lnTo>
                  <a:lnTo>
                    <a:pt x="627888" y="495300"/>
                  </a:lnTo>
                  <a:lnTo>
                    <a:pt x="627888" y="745236"/>
                  </a:lnTo>
                  <a:close/>
                </a:path>
                <a:path w="1967864" h="1866900">
                  <a:moveTo>
                    <a:pt x="629411" y="992124"/>
                  </a:moveTo>
                  <a:lnTo>
                    <a:pt x="835151" y="992124"/>
                  </a:lnTo>
                  <a:lnTo>
                    <a:pt x="835151" y="742188"/>
                  </a:lnTo>
                  <a:lnTo>
                    <a:pt x="629411" y="742188"/>
                  </a:lnTo>
                  <a:lnTo>
                    <a:pt x="629411" y="992124"/>
                  </a:lnTo>
                  <a:close/>
                </a:path>
                <a:path w="1967864" h="1866900">
                  <a:moveTo>
                    <a:pt x="733044" y="992124"/>
                  </a:moveTo>
                  <a:lnTo>
                    <a:pt x="938784" y="992124"/>
                  </a:lnTo>
                  <a:lnTo>
                    <a:pt x="938784" y="742188"/>
                  </a:lnTo>
                  <a:lnTo>
                    <a:pt x="733044" y="742188"/>
                  </a:lnTo>
                  <a:lnTo>
                    <a:pt x="733044" y="992124"/>
                  </a:lnTo>
                  <a:close/>
                </a:path>
                <a:path w="1967864" h="1866900">
                  <a:moveTo>
                    <a:pt x="733044" y="1114044"/>
                  </a:moveTo>
                  <a:lnTo>
                    <a:pt x="938784" y="1114044"/>
                  </a:lnTo>
                  <a:lnTo>
                    <a:pt x="938784" y="864108"/>
                  </a:lnTo>
                  <a:lnTo>
                    <a:pt x="733044" y="864108"/>
                  </a:lnTo>
                  <a:lnTo>
                    <a:pt x="733044" y="1114044"/>
                  </a:lnTo>
                  <a:close/>
                </a:path>
                <a:path w="1967864" h="1866900">
                  <a:moveTo>
                    <a:pt x="629411" y="1114044"/>
                  </a:moveTo>
                  <a:lnTo>
                    <a:pt x="835151" y="1114044"/>
                  </a:lnTo>
                  <a:lnTo>
                    <a:pt x="835151" y="864108"/>
                  </a:lnTo>
                  <a:lnTo>
                    <a:pt x="629411" y="864108"/>
                  </a:lnTo>
                  <a:lnTo>
                    <a:pt x="629411" y="1114044"/>
                  </a:lnTo>
                  <a:close/>
                </a:path>
                <a:path w="1967864" h="1866900">
                  <a:moveTo>
                    <a:pt x="626364" y="1365504"/>
                  </a:moveTo>
                  <a:lnTo>
                    <a:pt x="833628" y="1365504"/>
                  </a:lnTo>
                  <a:lnTo>
                    <a:pt x="833628" y="1115568"/>
                  </a:lnTo>
                  <a:lnTo>
                    <a:pt x="626364" y="1115568"/>
                  </a:lnTo>
                  <a:lnTo>
                    <a:pt x="626364" y="1365504"/>
                  </a:lnTo>
                  <a:close/>
                </a:path>
                <a:path w="1967864" h="1866900">
                  <a:moveTo>
                    <a:pt x="729996" y="1365504"/>
                  </a:moveTo>
                  <a:lnTo>
                    <a:pt x="937260" y="1365504"/>
                  </a:lnTo>
                  <a:lnTo>
                    <a:pt x="937260" y="1115568"/>
                  </a:lnTo>
                  <a:lnTo>
                    <a:pt x="729996" y="1115568"/>
                  </a:lnTo>
                  <a:lnTo>
                    <a:pt x="729996" y="1365504"/>
                  </a:lnTo>
                  <a:close/>
                </a:path>
                <a:path w="1967864" h="1866900">
                  <a:moveTo>
                    <a:pt x="729996" y="1487424"/>
                  </a:moveTo>
                  <a:lnTo>
                    <a:pt x="937260" y="1487424"/>
                  </a:lnTo>
                  <a:lnTo>
                    <a:pt x="937260" y="1237488"/>
                  </a:lnTo>
                  <a:lnTo>
                    <a:pt x="729996" y="1237488"/>
                  </a:lnTo>
                  <a:lnTo>
                    <a:pt x="729996" y="1487424"/>
                  </a:lnTo>
                  <a:close/>
                </a:path>
                <a:path w="1967864" h="1866900">
                  <a:moveTo>
                    <a:pt x="626364" y="1487424"/>
                  </a:moveTo>
                  <a:lnTo>
                    <a:pt x="833628" y="1487424"/>
                  </a:lnTo>
                  <a:lnTo>
                    <a:pt x="833628" y="1237488"/>
                  </a:lnTo>
                  <a:lnTo>
                    <a:pt x="626364" y="1237488"/>
                  </a:lnTo>
                  <a:lnTo>
                    <a:pt x="626364" y="1487424"/>
                  </a:lnTo>
                  <a:close/>
                </a:path>
                <a:path w="1967864" h="1866900">
                  <a:moveTo>
                    <a:pt x="626364" y="1735836"/>
                  </a:moveTo>
                  <a:lnTo>
                    <a:pt x="832104" y="1735836"/>
                  </a:lnTo>
                  <a:lnTo>
                    <a:pt x="832104" y="1485900"/>
                  </a:lnTo>
                  <a:lnTo>
                    <a:pt x="626364" y="1485900"/>
                  </a:lnTo>
                  <a:lnTo>
                    <a:pt x="626364" y="1735836"/>
                  </a:lnTo>
                  <a:close/>
                </a:path>
                <a:path w="1967864" h="1866900">
                  <a:moveTo>
                    <a:pt x="729996" y="1735836"/>
                  </a:moveTo>
                  <a:lnTo>
                    <a:pt x="935735" y="1735836"/>
                  </a:lnTo>
                  <a:lnTo>
                    <a:pt x="935735" y="1485900"/>
                  </a:lnTo>
                  <a:lnTo>
                    <a:pt x="729996" y="1485900"/>
                  </a:lnTo>
                  <a:lnTo>
                    <a:pt x="729996" y="1735836"/>
                  </a:lnTo>
                  <a:close/>
                </a:path>
                <a:path w="1967864" h="1866900">
                  <a:moveTo>
                    <a:pt x="626364" y="1859280"/>
                  </a:moveTo>
                  <a:lnTo>
                    <a:pt x="832104" y="1859280"/>
                  </a:lnTo>
                  <a:lnTo>
                    <a:pt x="832104" y="1607820"/>
                  </a:lnTo>
                  <a:lnTo>
                    <a:pt x="626364" y="1607820"/>
                  </a:lnTo>
                  <a:lnTo>
                    <a:pt x="626364" y="1859280"/>
                  </a:lnTo>
                  <a:close/>
                </a:path>
                <a:path w="1967864" h="1866900">
                  <a:moveTo>
                    <a:pt x="419100" y="621792"/>
                  </a:moveTo>
                  <a:lnTo>
                    <a:pt x="626364" y="621792"/>
                  </a:lnTo>
                  <a:lnTo>
                    <a:pt x="626364" y="371856"/>
                  </a:lnTo>
                  <a:lnTo>
                    <a:pt x="419100" y="371856"/>
                  </a:lnTo>
                  <a:lnTo>
                    <a:pt x="419100" y="621792"/>
                  </a:lnTo>
                  <a:close/>
                </a:path>
                <a:path w="1967864" h="1866900">
                  <a:moveTo>
                    <a:pt x="419100" y="745236"/>
                  </a:moveTo>
                  <a:lnTo>
                    <a:pt x="626364" y="745236"/>
                  </a:lnTo>
                  <a:lnTo>
                    <a:pt x="626364" y="495300"/>
                  </a:lnTo>
                  <a:lnTo>
                    <a:pt x="419100" y="495300"/>
                  </a:lnTo>
                  <a:lnTo>
                    <a:pt x="419100" y="745236"/>
                  </a:lnTo>
                  <a:close/>
                </a:path>
                <a:path w="1967864" h="1866900">
                  <a:moveTo>
                    <a:pt x="315467" y="745236"/>
                  </a:moveTo>
                  <a:lnTo>
                    <a:pt x="522731" y="745236"/>
                  </a:lnTo>
                  <a:lnTo>
                    <a:pt x="522731" y="495300"/>
                  </a:lnTo>
                  <a:lnTo>
                    <a:pt x="315467" y="495300"/>
                  </a:lnTo>
                  <a:lnTo>
                    <a:pt x="315467" y="745236"/>
                  </a:lnTo>
                  <a:close/>
                </a:path>
                <a:path w="1967864" h="1866900">
                  <a:moveTo>
                    <a:pt x="313944" y="995172"/>
                  </a:moveTo>
                  <a:lnTo>
                    <a:pt x="519684" y="995172"/>
                  </a:lnTo>
                  <a:lnTo>
                    <a:pt x="519684" y="745236"/>
                  </a:lnTo>
                  <a:lnTo>
                    <a:pt x="313944" y="745236"/>
                  </a:lnTo>
                  <a:lnTo>
                    <a:pt x="313944" y="995172"/>
                  </a:lnTo>
                  <a:close/>
                </a:path>
                <a:path w="1967864" h="1866900">
                  <a:moveTo>
                    <a:pt x="417576" y="995172"/>
                  </a:moveTo>
                  <a:lnTo>
                    <a:pt x="623316" y="995172"/>
                  </a:lnTo>
                  <a:lnTo>
                    <a:pt x="623316" y="745236"/>
                  </a:lnTo>
                  <a:lnTo>
                    <a:pt x="417576" y="745236"/>
                  </a:lnTo>
                  <a:lnTo>
                    <a:pt x="417576" y="995172"/>
                  </a:lnTo>
                  <a:close/>
                </a:path>
                <a:path w="1967864" h="1866900">
                  <a:moveTo>
                    <a:pt x="417576" y="1117092"/>
                  </a:moveTo>
                  <a:lnTo>
                    <a:pt x="623316" y="1117092"/>
                  </a:lnTo>
                  <a:lnTo>
                    <a:pt x="623316" y="867156"/>
                  </a:lnTo>
                  <a:lnTo>
                    <a:pt x="417576" y="867156"/>
                  </a:lnTo>
                  <a:lnTo>
                    <a:pt x="417576" y="1117092"/>
                  </a:lnTo>
                  <a:close/>
                </a:path>
                <a:path w="1967864" h="1866900">
                  <a:moveTo>
                    <a:pt x="313944" y="1117092"/>
                  </a:moveTo>
                  <a:lnTo>
                    <a:pt x="519684" y="1117092"/>
                  </a:lnTo>
                  <a:lnTo>
                    <a:pt x="519684" y="867156"/>
                  </a:lnTo>
                  <a:lnTo>
                    <a:pt x="313944" y="867156"/>
                  </a:lnTo>
                  <a:lnTo>
                    <a:pt x="313944" y="1117092"/>
                  </a:lnTo>
                  <a:close/>
                </a:path>
                <a:path w="1967864" h="1866900">
                  <a:moveTo>
                    <a:pt x="315467" y="1363980"/>
                  </a:moveTo>
                  <a:lnTo>
                    <a:pt x="521207" y="1363980"/>
                  </a:lnTo>
                  <a:lnTo>
                    <a:pt x="521207" y="1114044"/>
                  </a:lnTo>
                  <a:lnTo>
                    <a:pt x="315467" y="1114044"/>
                  </a:lnTo>
                  <a:lnTo>
                    <a:pt x="315467" y="1363980"/>
                  </a:lnTo>
                  <a:close/>
                </a:path>
                <a:path w="1967864" h="1866900">
                  <a:moveTo>
                    <a:pt x="417576" y="1363980"/>
                  </a:moveTo>
                  <a:lnTo>
                    <a:pt x="624840" y="1363980"/>
                  </a:lnTo>
                  <a:lnTo>
                    <a:pt x="624840" y="1114044"/>
                  </a:lnTo>
                  <a:lnTo>
                    <a:pt x="417576" y="1114044"/>
                  </a:lnTo>
                  <a:lnTo>
                    <a:pt x="417576" y="1363980"/>
                  </a:lnTo>
                  <a:close/>
                </a:path>
                <a:path w="1967864" h="1866900">
                  <a:moveTo>
                    <a:pt x="417576" y="1485900"/>
                  </a:moveTo>
                  <a:lnTo>
                    <a:pt x="624840" y="1485900"/>
                  </a:lnTo>
                  <a:lnTo>
                    <a:pt x="624840" y="1235964"/>
                  </a:lnTo>
                  <a:lnTo>
                    <a:pt x="417576" y="1235964"/>
                  </a:lnTo>
                  <a:lnTo>
                    <a:pt x="417576" y="1485900"/>
                  </a:lnTo>
                  <a:close/>
                </a:path>
                <a:path w="1967864" h="1866900">
                  <a:moveTo>
                    <a:pt x="315467" y="1485900"/>
                  </a:moveTo>
                  <a:lnTo>
                    <a:pt x="521207" y="1485900"/>
                  </a:lnTo>
                  <a:lnTo>
                    <a:pt x="521207" y="1235964"/>
                  </a:lnTo>
                  <a:lnTo>
                    <a:pt x="315467" y="1235964"/>
                  </a:lnTo>
                  <a:lnTo>
                    <a:pt x="315467" y="1485900"/>
                  </a:lnTo>
                  <a:close/>
                </a:path>
                <a:path w="1967864" h="1866900">
                  <a:moveTo>
                    <a:pt x="312420" y="1737360"/>
                  </a:moveTo>
                  <a:lnTo>
                    <a:pt x="519684" y="1737360"/>
                  </a:lnTo>
                  <a:lnTo>
                    <a:pt x="519684" y="1487424"/>
                  </a:lnTo>
                  <a:lnTo>
                    <a:pt x="312420" y="1487424"/>
                  </a:lnTo>
                  <a:lnTo>
                    <a:pt x="312420" y="1737360"/>
                  </a:lnTo>
                  <a:close/>
                </a:path>
                <a:path w="1967864" h="1866900">
                  <a:moveTo>
                    <a:pt x="416052" y="1737360"/>
                  </a:moveTo>
                  <a:lnTo>
                    <a:pt x="621791" y="1737360"/>
                  </a:lnTo>
                  <a:lnTo>
                    <a:pt x="621791" y="1487424"/>
                  </a:lnTo>
                  <a:lnTo>
                    <a:pt x="416052" y="1487424"/>
                  </a:lnTo>
                  <a:lnTo>
                    <a:pt x="416052" y="1737360"/>
                  </a:lnTo>
                  <a:close/>
                </a:path>
                <a:path w="1967864" h="1866900">
                  <a:moveTo>
                    <a:pt x="416052" y="1859280"/>
                  </a:moveTo>
                  <a:lnTo>
                    <a:pt x="621791" y="1859280"/>
                  </a:lnTo>
                  <a:lnTo>
                    <a:pt x="621791" y="1609344"/>
                  </a:lnTo>
                  <a:lnTo>
                    <a:pt x="416052" y="1609344"/>
                  </a:lnTo>
                  <a:lnTo>
                    <a:pt x="416052" y="1859280"/>
                  </a:lnTo>
                  <a:close/>
                </a:path>
                <a:path w="1967864" h="1866900">
                  <a:moveTo>
                    <a:pt x="312420" y="1859280"/>
                  </a:moveTo>
                  <a:lnTo>
                    <a:pt x="519684" y="1859280"/>
                  </a:lnTo>
                  <a:lnTo>
                    <a:pt x="519684" y="1609344"/>
                  </a:lnTo>
                  <a:lnTo>
                    <a:pt x="312420" y="1609344"/>
                  </a:lnTo>
                  <a:lnTo>
                    <a:pt x="312420" y="1859280"/>
                  </a:lnTo>
                  <a:close/>
                </a:path>
                <a:path w="1967864" h="1866900">
                  <a:moveTo>
                    <a:pt x="211835" y="1115568"/>
                  </a:moveTo>
                  <a:lnTo>
                    <a:pt x="417575" y="1115568"/>
                  </a:lnTo>
                  <a:lnTo>
                    <a:pt x="417575" y="864108"/>
                  </a:lnTo>
                  <a:lnTo>
                    <a:pt x="211835" y="864108"/>
                  </a:lnTo>
                  <a:lnTo>
                    <a:pt x="211835" y="1115568"/>
                  </a:lnTo>
                  <a:close/>
                </a:path>
                <a:path w="1967864" h="1866900">
                  <a:moveTo>
                    <a:pt x="111252" y="1240536"/>
                  </a:moveTo>
                  <a:lnTo>
                    <a:pt x="316991" y="1240536"/>
                  </a:lnTo>
                  <a:lnTo>
                    <a:pt x="316991" y="990600"/>
                  </a:lnTo>
                  <a:lnTo>
                    <a:pt x="111252" y="990600"/>
                  </a:lnTo>
                  <a:lnTo>
                    <a:pt x="111252" y="1240536"/>
                  </a:lnTo>
                  <a:close/>
                </a:path>
                <a:path w="1967864" h="1866900">
                  <a:moveTo>
                    <a:pt x="7619" y="1240536"/>
                  </a:moveTo>
                  <a:lnTo>
                    <a:pt x="213359" y="1240536"/>
                  </a:lnTo>
                  <a:lnTo>
                    <a:pt x="213359" y="990600"/>
                  </a:lnTo>
                  <a:lnTo>
                    <a:pt x="7619" y="990600"/>
                  </a:lnTo>
                  <a:lnTo>
                    <a:pt x="7619" y="1240536"/>
                  </a:lnTo>
                  <a:close/>
                </a:path>
                <a:path w="1967864" h="1866900">
                  <a:moveTo>
                    <a:pt x="4571" y="1491996"/>
                  </a:moveTo>
                  <a:lnTo>
                    <a:pt x="211835" y="1491996"/>
                  </a:lnTo>
                  <a:lnTo>
                    <a:pt x="211835" y="1240536"/>
                  </a:lnTo>
                  <a:lnTo>
                    <a:pt x="4571" y="1240536"/>
                  </a:lnTo>
                  <a:lnTo>
                    <a:pt x="4571" y="1491996"/>
                  </a:lnTo>
                  <a:close/>
                </a:path>
                <a:path w="1967864" h="1866900">
                  <a:moveTo>
                    <a:pt x="108203" y="1491996"/>
                  </a:moveTo>
                  <a:lnTo>
                    <a:pt x="315467" y="1491996"/>
                  </a:lnTo>
                  <a:lnTo>
                    <a:pt x="315467" y="1240536"/>
                  </a:lnTo>
                  <a:lnTo>
                    <a:pt x="108203" y="1240536"/>
                  </a:lnTo>
                  <a:lnTo>
                    <a:pt x="108203" y="1491996"/>
                  </a:lnTo>
                  <a:close/>
                </a:path>
                <a:path w="1967864" h="1866900">
                  <a:moveTo>
                    <a:pt x="108203" y="1613916"/>
                  </a:moveTo>
                  <a:lnTo>
                    <a:pt x="315467" y="1613916"/>
                  </a:lnTo>
                  <a:lnTo>
                    <a:pt x="315467" y="1363980"/>
                  </a:lnTo>
                  <a:lnTo>
                    <a:pt x="108203" y="1363980"/>
                  </a:lnTo>
                  <a:lnTo>
                    <a:pt x="108203" y="1613916"/>
                  </a:lnTo>
                  <a:close/>
                </a:path>
                <a:path w="1967864" h="1866900">
                  <a:moveTo>
                    <a:pt x="4571" y="1613916"/>
                  </a:moveTo>
                  <a:lnTo>
                    <a:pt x="211835" y="1613916"/>
                  </a:lnTo>
                  <a:lnTo>
                    <a:pt x="211835" y="1363980"/>
                  </a:lnTo>
                  <a:lnTo>
                    <a:pt x="4571" y="1363980"/>
                  </a:lnTo>
                  <a:lnTo>
                    <a:pt x="4571" y="1613916"/>
                  </a:lnTo>
                  <a:close/>
                </a:path>
                <a:path w="1967864" h="1866900">
                  <a:moveTo>
                    <a:pt x="111252" y="1741932"/>
                  </a:moveTo>
                  <a:lnTo>
                    <a:pt x="316991" y="1741932"/>
                  </a:lnTo>
                  <a:lnTo>
                    <a:pt x="316991" y="1491996"/>
                  </a:lnTo>
                  <a:lnTo>
                    <a:pt x="111252" y="1491996"/>
                  </a:lnTo>
                  <a:lnTo>
                    <a:pt x="111252" y="1741932"/>
                  </a:lnTo>
                  <a:close/>
                </a:path>
                <a:path w="1967864" h="1866900">
                  <a:moveTo>
                    <a:pt x="521208" y="620268"/>
                  </a:moveTo>
                  <a:lnTo>
                    <a:pt x="728472" y="620268"/>
                  </a:lnTo>
                  <a:lnTo>
                    <a:pt x="728472" y="370332"/>
                  </a:lnTo>
                  <a:lnTo>
                    <a:pt x="521208" y="370332"/>
                  </a:lnTo>
                  <a:lnTo>
                    <a:pt x="521208" y="620268"/>
                  </a:lnTo>
                  <a:close/>
                </a:path>
                <a:path w="1967864" h="1866900">
                  <a:moveTo>
                    <a:pt x="310896" y="871728"/>
                  </a:moveTo>
                  <a:lnTo>
                    <a:pt x="518159" y="871728"/>
                  </a:lnTo>
                  <a:lnTo>
                    <a:pt x="518159" y="621792"/>
                  </a:lnTo>
                  <a:lnTo>
                    <a:pt x="310896" y="621792"/>
                  </a:lnTo>
                  <a:lnTo>
                    <a:pt x="310896" y="871728"/>
                  </a:lnTo>
                  <a:close/>
                </a:path>
                <a:path w="1967864" h="1866900">
                  <a:moveTo>
                    <a:pt x="0" y="1365504"/>
                  </a:moveTo>
                  <a:lnTo>
                    <a:pt x="207264" y="1365504"/>
                  </a:lnTo>
                  <a:lnTo>
                    <a:pt x="207264" y="1115568"/>
                  </a:lnTo>
                  <a:lnTo>
                    <a:pt x="0" y="1115568"/>
                  </a:lnTo>
                  <a:lnTo>
                    <a:pt x="0" y="1365504"/>
                  </a:lnTo>
                  <a:close/>
                </a:path>
                <a:path w="1967864" h="1866900">
                  <a:moveTo>
                    <a:pt x="205740" y="1740408"/>
                  </a:moveTo>
                  <a:lnTo>
                    <a:pt x="411479" y="1740408"/>
                  </a:lnTo>
                  <a:lnTo>
                    <a:pt x="411479" y="1490472"/>
                  </a:lnTo>
                  <a:lnTo>
                    <a:pt x="205740" y="1490472"/>
                  </a:lnTo>
                  <a:lnTo>
                    <a:pt x="205740" y="1740408"/>
                  </a:lnTo>
                  <a:close/>
                </a:path>
                <a:path w="1967864" h="1866900">
                  <a:moveTo>
                    <a:pt x="524255" y="1866900"/>
                  </a:moveTo>
                  <a:lnTo>
                    <a:pt x="729995" y="1866900"/>
                  </a:lnTo>
                  <a:lnTo>
                    <a:pt x="729995" y="1616964"/>
                  </a:lnTo>
                  <a:lnTo>
                    <a:pt x="524255" y="1616964"/>
                  </a:lnTo>
                  <a:lnTo>
                    <a:pt x="524255" y="1866900"/>
                  </a:lnTo>
                  <a:close/>
                </a:path>
                <a:path w="1967864" h="1866900">
                  <a:moveTo>
                    <a:pt x="729996" y="1618488"/>
                  </a:moveTo>
                  <a:lnTo>
                    <a:pt x="937260" y="1618488"/>
                  </a:lnTo>
                  <a:lnTo>
                    <a:pt x="937260" y="1368552"/>
                  </a:lnTo>
                  <a:lnTo>
                    <a:pt x="729996" y="1368552"/>
                  </a:lnTo>
                  <a:lnTo>
                    <a:pt x="729996" y="1618488"/>
                  </a:lnTo>
                  <a:close/>
                </a:path>
                <a:path w="1967864" h="1866900">
                  <a:moveTo>
                    <a:pt x="521208" y="499872"/>
                  </a:moveTo>
                  <a:lnTo>
                    <a:pt x="728472" y="499872"/>
                  </a:lnTo>
                  <a:lnTo>
                    <a:pt x="728472" y="248412"/>
                  </a:lnTo>
                  <a:lnTo>
                    <a:pt x="521208" y="248412"/>
                  </a:lnTo>
                  <a:lnTo>
                    <a:pt x="521208" y="499872"/>
                  </a:lnTo>
                  <a:close/>
                </a:path>
                <a:path w="1967864" h="1866900">
                  <a:moveTo>
                    <a:pt x="207264" y="1862328"/>
                  </a:moveTo>
                  <a:lnTo>
                    <a:pt x="413003" y="1862328"/>
                  </a:lnTo>
                  <a:lnTo>
                    <a:pt x="413003" y="1612392"/>
                  </a:lnTo>
                  <a:lnTo>
                    <a:pt x="207264" y="1612392"/>
                  </a:lnTo>
                  <a:lnTo>
                    <a:pt x="207264" y="1862328"/>
                  </a:lnTo>
                  <a:close/>
                </a:path>
              </a:pathLst>
            </a:custGeom>
            <a:ln w="3175">
              <a:solidFill>
                <a:srgbClr val="BB7C2C"/>
              </a:solidFill>
              <a:prstDash val="sysDot"/>
            </a:ln>
          </p:spPr>
          <p:txBody>
            <a:bodyPr wrap="square" lIns="0" tIns="0" rIns="0" bIns="0" rtlCol="0"/>
            <a:lstStyle/>
            <a:p>
              <a:endParaRPr/>
            </a:p>
          </p:txBody>
        </p:sp>
        <p:sp>
          <p:nvSpPr>
            <p:cNvPr id="79" name="object 36">
              <a:extLst>
                <a:ext uri="{FF2B5EF4-FFF2-40B4-BE49-F238E27FC236}">
                  <a16:creationId xmlns:a16="http://schemas.microsoft.com/office/drawing/2014/main" id="{0D75BC6A-D949-4AAE-9E64-039E663A9BD5}"/>
                </a:ext>
              </a:extLst>
            </p:cNvPr>
            <p:cNvSpPr/>
            <p:nvPr/>
          </p:nvSpPr>
          <p:spPr>
            <a:xfrm>
              <a:off x="1287780" y="1034796"/>
              <a:ext cx="2142744" cy="2065020"/>
            </a:xfrm>
            <a:prstGeom prst="rect">
              <a:avLst/>
            </a:prstGeom>
            <a:blipFill>
              <a:blip r:embed="rId6" cstate="print"/>
              <a:stretch>
                <a:fillRect/>
              </a:stretch>
            </a:blipFill>
          </p:spPr>
          <p:txBody>
            <a:bodyPr wrap="square" lIns="0" tIns="0" rIns="0" bIns="0" rtlCol="0"/>
            <a:lstStyle/>
            <a:p>
              <a:endParaRPr/>
            </a:p>
          </p:txBody>
        </p:sp>
        <p:sp>
          <p:nvSpPr>
            <p:cNvPr id="80" name="object 37">
              <a:extLst>
                <a:ext uri="{FF2B5EF4-FFF2-40B4-BE49-F238E27FC236}">
                  <a16:creationId xmlns:a16="http://schemas.microsoft.com/office/drawing/2014/main" id="{1CC2236C-4817-43A9-9B45-F0FF0AEB29F2}"/>
                </a:ext>
              </a:extLst>
            </p:cNvPr>
            <p:cNvSpPr/>
            <p:nvPr/>
          </p:nvSpPr>
          <p:spPr>
            <a:xfrm>
              <a:off x="1282954" y="1029970"/>
              <a:ext cx="2152650" cy="2074545"/>
            </a:xfrm>
            <a:custGeom>
              <a:avLst/>
              <a:gdLst/>
              <a:ahLst/>
              <a:cxnLst/>
              <a:rect l="l" t="t" r="r" b="b"/>
              <a:pathLst>
                <a:path w="2152650" h="2074545">
                  <a:moveTo>
                    <a:pt x="0" y="2074544"/>
                  </a:moveTo>
                  <a:lnTo>
                    <a:pt x="2152269" y="2074544"/>
                  </a:lnTo>
                  <a:lnTo>
                    <a:pt x="2152269" y="0"/>
                  </a:lnTo>
                  <a:lnTo>
                    <a:pt x="0" y="0"/>
                  </a:lnTo>
                  <a:lnTo>
                    <a:pt x="0" y="2074544"/>
                  </a:lnTo>
                  <a:close/>
                </a:path>
              </a:pathLst>
            </a:custGeom>
            <a:ln w="9525">
              <a:solidFill>
                <a:srgbClr val="BB7C2C"/>
              </a:solidFill>
            </a:ln>
          </p:spPr>
          <p:txBody>
            <a:bodyPr wrap="square" lIns="0" tIns="0" rIns="0" bIns="0" rtlCol="0"/>
            <a:lstStyle/>
            <a:p>
              <a:endParaRPr/>
            </a:p>
          </p:txBody>
        </p:sp>
        <p:sp>
          <p:nvSpPr>
            <p:cNvPr id="81" name="object 38">
              <a:extLst>
                <a:ext uri="{FF2B5EF4-FFF2-40B4-BE49-F238E27FC236}">
                  <a16:creationId xmlns:a16="http://schemas.microsoft.com/office/drawing/2014/main" id="{C30E0765-B1DA-4D1E-8990-B20F84B71C85}"/>
                </a:ext>
              </a:extLst>
            </p:cNvPr>
            <p:cNvSpPr/>
            <p:nvPr/>
          </p:nvSpPr>
          <p:spPr>
            <a:xfrm>
              <a:off x="1374648" y="1158240"/>
              <a:ext cx="1965960" cy="1866900"/>
            </a:xfrm>
            <a:custGeom>
              <a:avLst/>
              <a:gdLst/>
              <a:ahLst/>
              <a:cxnLst/>
              <a:rect l="l" t="t" r="r" b="b"/>
              <a:pathLst>
                <a:path w="1965960" h="1866900">
                  <a:moveTo>
                    <a:pt x="1077468" y="249936"/>
                  </a:moveTo>
                  <a:lnTo>
                    <a:pt x="1296924" y="249936"/>
                  </a:lnTo>
                  <a:lnTo>
                    <a:pt x="1296924" y="0"/>
                  </a:lnTo>
                  <a:lnTo>
                    <a:pt x="1077468" y="0"/>
                  </a:lnTo>
                  <a:lnTo>
                    <a:pt x="1077468" y="249936"/>
                  </a:lnTo>
                  <a:close/>
                </a:path>
                <a:path w="1965960" h="1866900">
                  <a:moveTo>
                    <a:pt x="967740" y="249936"/>
                  </a:moveTo>
                  <a:lnTo>
                    <a:pt x="1187196" y="249936"/>
                  </a:lnTo>
                  <a:lnTo>
                    <a:pt x="1187196" y="0"/>
                  </a:lnTo>
                  <a:lnTo>
                    <a:pt x="967740" y="0"/>
                  </a:lnTo>
                  <a:lnTo>
                    <a:pt x="967740" y="249936"/>
                  </a:lnTo>
                  <a:close/>
                </a:path>
                <a:path w="1965960" h="1866900">
                  <a:moveTo>
                    <a:pt x="967740" y="371856"/>
                  </a:moveTo>
                  <a:lnTo>
                    <a:pt x="1187196" y="371856"/>
                  </a:lnTo>
                  <a:lnTo>
                    <a:pt x="1187196" y="121920"/>
                  </a:lnTo>
                  <a:lnTo>
                    <a:pt x="967740" y="121920"/>
                  </a:lnTo>
                  <a:lnTo>
                    <a:pt x="967740" y="371856"/>
                  </a:lnTo>
                  <a:close/>
                </a:path>
                <a:path w="1965960" h="1866900">
                  <a:moveTo>
                    <a:pt x="1077468" y="371856"/>
                  </a:moveTo>
                  <a:lnTo>
                    <a:pt x="1296924" y="371856"/>
                  </a:lnTo>
                  <a:lnTo>
                    <a:pt x="1296924" y="121920"/>
                  </a:lnTo>
                  <a:lnTo>
                    <a:pt x="1077468" y="121920"/>
                  </a:lnTo>
                  <a:lnTo>
                    <a:pt x="1077468" y="371856"/>
                  </a:lnTo>
                  <a:close/>
                </a:path>
                <a:path w="1965960" h="1866900">
                  <a:moveTo>
                    <a:pt x="1078992" y="623315"/>
                  </a:moveTo>
                  <a:lnTo>
                    <a:pt x="1298448" y="623315"/>
                  </a:lnTo>
                  <a:lnTo>
                    <a:pt x="1298448" y="373379"/>
                  </a:lnTo>
                  <a:lnTo>
                    <a:pt x="1078992" y="373379"/>
                  </a:lnTo>
                  <a:lnTo>
                    <a:pt x="1078992" y="623315"/>
                  </a:lnTo>
                  <a:close/>
                </a:path>
                <a:path w="1965960" h="1866900">
                  <a:moveTo>
                    <a:pt x="970788" y="623315"/>
                  </a:moveTo>
                  <a:lnTo>
                    <a:pt x="1188720" y="623315"/>
                  </a:lnTo>
                  <a:lnTo>
                    <a:pt x="1188720" y="373379"/>
                  </a:lnTo>
                  <a:lnTo>
                    <a:pt x="970788" y="373379"/>
                  </a:lnTo>
                  <a:lnTo>
                    <a:pt x="970788" y="623315"/>
                  </a:lnTo>
                  <a:close/>
                </a:path>
                <a:path w="1965960" h="1866900">
                  <a:moveTo>
                    <a:pt x="970788" y="745236"/>
                  </a:moveTo>
                  <a:lnTo>
                    <a:pt x="1188720" y="745236"/>
                  </a:lnTo>
                  <a:lnTo>
                    <a:pt x="1188720" y="495300"/>
                  </a:lnTo>
                  <a:lnTo>
                    <a:pt x="970788" y="495300"/>
                  </a:lnTo>
                  <a:lnTo>
                    <a:pt x="970788" y="745236"/>
                  </a:lnTo>
                  <a:close/>
                </a:path>
                <a:path w="1965960" h="1866900">
                  <a:moveTo>
                    <a:pt x="1078992" y="745236"/>
                  </a:moveTo>
                  <a:lnTo>
                    <a:pt x="1298448" y="745236"/>
                  </a:lnTo>
                  <a:lnTo>
                    <a:pt x="1298448" y="495300"/>
                  </a:lnTo>
                  <a:lnTo>
                    <a:pt x="1078992" y="495300"/>
                  </a:lnTo>
                  <a:lnTo>
                    <a:pt x="1078992" y="745236"/>
                  </a:lnTo>
                  <a:close/>
                </a:path>
                <a:path w="1965960" h="1866900">
                  <a:moveTo>
                    <a:pt x="1078992" y="992124"/>
                  </a:moveTo>
                  <a:lnTo>
                    <a:pt x="1298448" y="992124"/>
                  </a:lnTo>
                  <a:lnTo>
                    <a:pt x="1298448" y="740663"/>
                  </a:lnTo>
                  <a:lnTo>
                    <a:pt x="1078992" y="740663"/>
                  </a:lnTo>
                  <a:lnTo>
                    <a:pt x="1078992" y="992124"/>
                  </a:lnTo>
                  <a:close/>
                </a:path>
                <a:path w="1965960" h="1866900">
                  <a:moveTo>
                    <a:pt x="969264" y="992124"/>
                  </a:moveTo>
                  <a:lnTo>
                    <a:pt x="1188720" y="992124"/>
                  </a:lnTo>
                  <a:lnTo>
                    <a:pt x="1188720" y="740663"/>
                  </a:lnTo>
                  <a:lnTo>
                    <a:pt x="969264" y="740663"/>
                  </a:lnTo>
                  <a:lnTo>
                    <a:pt x="969264" y="992124"/>
                  </a:lnTo>
                  <a:close/>
                </a:path>
                <a:path w="1965960" h="1866900">
                  <a:moveTo>
                    <a:pt x="969264" y="1114044"/>
                  </a:moveTo>
                  <a:lnTo>
                    <a:pt x="1188720" y="1114044"/>
                  </a:lnTo>
                  <a:lnTo>
                    <a:pt x="1188720" y="864107"/>
                  </a:lnTo>
                  <a:lnTo>
                    <a:pt x="969264" y="864107"/>
                  </a:lnTo>
                  <a:lnTo>
                    <a:pt x="969264" y="1114044"/>
                  </a:lnTo>
                  <a:close/>
                </a:path>
                <a:path w="1965960" h="1866900">
                  <a:moveTo>
                    <a:pt x="1078992" y="1114044"/>
                  </a:moveTo>
                  <a:lnTo>
                    <a:pt x="1298448" y="1114044"/>
                  </a:lnTo>
                  <a:lnTo>
                    <a:pt x="1298448" y="864107"/>
                  </a:lnTo>
                  <a:lnTo>
                    <a:pt x="1078992" y="864107"/>
                  </a:lnTo>
                  <a:lnTo>
                    <a:pt x="1078992" y="1114044"/>
                  </a:lnTo>
                  <a:close/>
                </a:path>
                <a:path w="1965960" h="1866900">
                  <a:moveTo>
                    <a:pt x="1080516" y="1363980"/>
                  </a:moveTo>
                  <a:lnTo>
                    <a:pt x="1299972" y="1363980"/>
                  </a:lnTo>
                  <a:lnTo>
                    <a:pt x="1299972" y="1114044"/>
                  </a:lnTo>
                  <a:lnTo>
                    <a:pt x="1080516" y="1114044"/>
                  </a:lnTo>
                  <a:lnTo>
                    <a:pt x="1080516" y="1363980"/>
                  </a:lnTo>
                  <a:close/>
                </a:path>
                <a:path w="1965960" h="1866900">
                  <a:moveTo>
                    <a:pt x="970788" y="1363980"/>
                  </a:moveTo>
                  <a:lnTo>
                    <a:pt x="1190244" y="1363980"/>
                  </a:lnTo>
                  <a:lnTo>
                    <a:pt x="1190244" y="1114044"/>
                  </a:lnTo>
                  <a:lnTo>
                    <a:pt x="970788" y="1114044"/>
                  </a:lnTo>
                  <a:lnTo>
                    <a:pt x="970788" y="1363980"/>
                  </a:lnTo>
                  <a:close/>
                </a:path>
                <a:path w="1965960" h="1866900">
                  <a:moveTo>
                    <a:pt x="970788" y="1487424"/>
                  </a:moveTo>
                  <a:lnTo>
                    <a:pt x="1190244" y="1487424"/>
                  </a:lnTo>
                  <a:lnTo>
                    <a:pt x="1190244" y="1237488"/>
                  </a:lnTo>
                  <a:lnTo>
                    <a:pt x="970788" y="1237488"/>
                  </a:lnTo>
                  <a:lnTo>
                    <a:pt x="970788" y="1487424"/>
                  </a:lnTo>
                  <a:close/>
                </a:path>
                <a:path w="1965960" h="1866900">
                  <a:moveTo>
                    <a:pt x="1080516" y="1487424"/>
                  </a:moveTo>
                  <a:lnTo>
                    <a:pt x="1299972" y="1487424"/>
                  </a:lnTo>
                  <a:lnTo>
                    <a:pt x="1299972" y="1237488"/>
                  </a:lnTo>
                  <a:lnTo>
                    <a:pt x="1080516" y="1237488"/>
                  </a:lnTo>
                  <a:lnTo>
                    <a:pt x="1080516" y="1487424"/>
                  </a:lnTo>
                  <a:close/>
                </a:path>
                <a:path w="1965960" h="1866900">
                  <a:moveTo>
                    <a:pt x="1082040" y="1735836"/>
                  </a:moveTo>
                  <a:lnTo>
                    <a:pt x="1301496" y="1735836"/>
                  </a:lnTo>
                  <a:lnTo>
                    <a:pt x="1301496" y="1485900"/>
                  </a:lnTo>
                  <a:lnTo>
                    <a:pt x="1082040" y="1485900"/>
                  </a:lnTo>
                  <a:lnTo>
                    <a:pt x="1082040" y="1735836"/>
                  </a:lnTo>
                  <a:close/>
                </a:path>
                <a:path w="1965960" h="1866900">
                  <a:moveTo>
                    <a:pt x="972312" y="1735836"/>
                  </a:moveTo>
                  <a:lnTo>
                    <a:pt x="1191768" y="1735836"/>
                  </a:lnTo>
                  <a:lnTo>
                    <a:pt x="1191768" y="1485900"/>
                  </a:lnTo>
                  <a:lnTo>
                    <a:pt x="972312" y="1485900"/>
                  </a:lnTo>
                  <a:lnTo>
                    <a:pt x="972312" y="1735836"/>
                  </a:lnTo>
                  <a:close/>
                </a:path>
                <a:path w="1965960" h="1866900">
                  <a:moveTo>
                    <a:pt x="1082040" y="1857756"/>
                  </a:moveTo>
                  <a:lnTo>
                    <a:pt x="1301496" y="1857756"/>
                  </a:lnTo>
                  <a:lnTo>
                    <a:pt x="1301496" y="1607820"/>
                  </a:lnTo>
                  <a:lnTo>
                    <a:pt x="1082040" y="1607820"/>
                  </a:lnTo>
                  <a:lnTo>
                    <a:pt x="1082040" y="1857756"/>
                  </a:lnTo>
                  <a:close/>
                </a:path>
                <a:path w="1965960" h="1866900">
                  <a:moveTo>
                    <a:pt x="1301496" y="621792"/>
                  </a:moveTo>
                  <a:lnTo>
                    <a:pt x="1520952" y="621792"/>
                  </a:lnTo>
                  <a:lnTo>
                    <a:pt x="1520952" y="371856"/>
                  </a:lnTo>
                  <a:lnTo>
                    <a:pt x="1301496" y="371856"/>
                  </a:lnTo>
                  <a:lnTo>
                    <a:pt x="1301496" y="621792"/>
                  </a:lnTo>
                  <a:close/>
                </a:path>
                <a:path w="1965960" h="1866900">
                  <a:moveTo>
                    <a:pt x="1301496" y="743712"/>
                  </a:moveTo>
                  <a:lnTo>
                    <a:pt x="1520952" y="743712"/>
                  </a:lnTo>
                  <a:lnTo>
                    <a:pt x="1520952" y="493775"/>
                  </a:lnTo>
                  <a:lnTo>
                    <a:pt x="1301496" y="493775"/>
                  </a:lnTo>
                  <a:lnTo>
                    <a:pt x="1301496" y="743712"/>
                  </a:lnTo>
                  <a:close/>
                </a:path>
                <a:path w="1965960" h="1866900">
                  <a:moveTo>
                    <a:pt x="1411224" y="743712"/>
                  </a:moveTo>
                  <a:lnTo>
                    <a:pt x="1630680" y="743712"/>
                  </a:lnTo>
                  <a:lnTo>
                    <a:pt x="1630680" y="493775"/>
                  </a:lnTo>
                  <a:lnTo>
                    <a:pt x="1411224" y="493775"/>
                  </a:lnTo>
                  <a:lnTo>
                    <a:pt x="1411224" y="743712"/>
                  </a:lnTo>
                  <a:close/>
                </a:path>
                <a:path w="1965960" h="1866900">
                  <a:moveTo>
                    <a:pt x="1414272" y="995172"/>
                  </a:moveTo>
                  <a:lnTo>
                    <a:pt x="1632203" y="995172"/>
                  </a:lnTo>
                  <a:lnTo>
                    <a:pt x="1632203" y="745236"/>
                  </a:lnTo>
                  <a:lnTo>
                    <a:pt x="1414272" y="745236"/>
                  </a:lnTo>
                  <a:lnTo>
                    <a:pt x="1414272" y="995172"/>
                  </a:lnTo>
                  <a:close/>
                </a:path>
                <a:path w="1965960" h="1866900">
                  <a:moveTo>
                    <a:pt x="1304544" y="995172"/>
                  </a:moveTo>
                  <a:lnTo>
                    <a:pt x="1524000" y="995172"/>
                  </a:lnTo>
                  <a:lnTo>
                    <a:pt x="1524000" y="745236"/>
                  </a:lnTo>
                  <a:lnTo>
                    <a:pt x="1304544" y="745236"/>
                  </a:lnTo>
                  <a:lnTo>
                    <a:pt x="1304544" y="995172"/>
                  </a:lnTo>
                  <a:close/>
                </a:path>
                <a:path w="1965960" h="1866900">
                  <a:moveTo>
                    <a:pt x="1304544" y="1117092"/>
                  </a:moveTo>
                  <a:lnTo>
                    <a:pt x="1524000" y="1117092"/>
                  </a:lnTo>
                  <a:lnTo>
                    <a:pt x="1524000" y="867156"/>
                  </a:lnTo>
                  <a:lnTo>
                    <a:pt x="1304544" y="867156"/>
                  </a:lnTo>
                  <a:lnTo>
                    <a:pt x="1304544" y="1117092"/>
                  </a:lnTo>
                  <a:close/>
                </a:path>
                <a:path w="1965960" h="1866900">
                  <a:moveTo>
                    <a:pt x="1414272" y="1117092"/>
                  </a:moveTo>
                  <a:lnTo>
                    <a:pt x="1632203" y="1117092"/>
                  </a:lnTo>
                  <a:lnTo>
                    <a:pt x="1632203" y="867156"/>
                  </a:lnTo>
                  <a:lnTo>
                    <a:pt x="1414272" y="867156"/>
                  </a:lnTo>
                  <a:lnTo>
                    <a:pt x="1414272" y="1117092"/>
                  </a:lnTo>
                  <a:close/>
                </a:path>
                <a:path w="1965960" h="1866900">
                  <a:moveTo>
                    <a:pt x="1412748" y="1363980"/>
                  </a:moveTo>
                  <a:lnTo>
                    <a:pt x="1632203" y="1363980"/>
                  </a:lnTo>
                  <a:lnTo>
                    <a:pt x="1632203" y="1112520"/>
                  </a:lnTo>
                  <a:lnTo>
                    <a:pt x="1412748" y="1112520"/>
                  </a:lnTo>
                  <a:lnTo>
                    <a:pt x="1412748" y="1363980"/>
                  </a:lnTo>
                  <a:close/>
                </a:path>
                <a:path w="1965960" h="1866900">
                  <a:moveTo>
                    <a:pt x="1303020" y="1363980"/>
                  </a:moveTo>
                  <a:lnTo>
                    <a:pt x="1522476" y="1363980"/>
                  </a:lnTo>
                  <a:lnTo>
                    <a:pt x="1522476" y="1112520"/>
                  </a:lnTo>
                  <a:lnTo>
                    <a:pt x="1303020" y="1112520"/>
                  </a:lnTo>
                  <a:lnTo>
                    <a:pt x="1303020" y="1363980"/>
                  </a:lnTo>
                  <a:close/>
                </a:path>
                <a:path w="1965960" h="1866900">
                  <a:moveTo>
                    <a:pt x="1303020" y="1485900"/>
                  </a:moveTo>
                  <a:lnTo>
                    <a:pt x="1522476" y="1485900"/>
                  </a:lnTo>
                  <a:lnTo>
                    <a:pt x="1522476" y="1235964"/>
                  </a:lnTo>
                  <a:lnTo>
                    <a:pt x="1303020" y="1235964"/>
                  </a:lnTo>
                  <a:lnTo>
                    <a:pt x="1303020" y="1485900"/>
                  </a:lnTo>
                  <a:close/>
                </a:path>
                <a:path w="1965960" h="1866900">
                  <a:moveTo>
                    <a:pt x="1412748" y="1485900"/>
                  </a:moveTo>
                  <a:lnTo>
                    <a:pt x="1632203" y="1485900"/>
                  </a:lnTo>
                  <a:lnTo>
                    <a:pt x="1632203" y="1235964"/>
                  </a:lnTo>
                  <a:lnTo>
                    <a:pt x="1412748" y="1235964"/>
                  </a:lnTo>
                  <a:lnTo>
                    <a:pt x="1412748" y="1485900"/>
                  </a:lnTo>
                  <a:close/>
                </a:path>
                <a:path w="1965960" h="1866900">
                  <a:moveTo>
                    <a:pt x="1415796" y="1735836"/>
                  </a:moveTo>
                  <a:lnTo>
                    <a:pt x="1633727" y="1735836"/>
                  </a:lnTo>
                  <a:lnTo>
                    <a:pt x="1633727" y="1485900"/>
                  </a:lnTo>
                  <a:lnTo>
                    <a:pt x="1415796" y="1485900"/>
                  </a:lnTo>
                  <a:lnTo>
                    <a:pt x="1415796" y="1735836"/>
                  </a:lnTo>
                  <a:close/>
                </a:path>
                <a:path w="1965960" h="1866900">
                  <a:moveTo>
                    <a:pt x="1306068" y="1735836"/>
                  </a:moveTo>
                  <a:lnTo>
                    <a:pt x="1524000" y="1735836"/>
                  </a:lnTo>
                  <a:lnTo>
                    <a:pt x="1524000" y="1485900"/>
                  </a:lnTo>
                  <a:lnTo>
                    <a:pt x="1306068" y="1485900"/>
                  </a:lnTo>
                  <a:lnTo>
                    <a:pt x="1306068" y="1735836"/>
                  </a:lnTo>
                  <a:close/>
                </a:path>
                <a:path w="1965960" h="1866900">
                  <a:moveTo>
                    <a:pt x="1306068" y="1859280"/>
                  </a:moveTo>
                  <a:lnTo>
                    <a:pt x="1524000" y="1859280"/>
                  </a:lnTo>
                  <a:lnTo>
                    <a:pt x="1524000" y="1609344"/>
                  </a:lnTo>
                  <a:lnTo>
                    <a:pt x="1306068" y="1609344"/>
                  </a:lnTo>
                  <a:lnTo>
                    <a:pt x="1306068" y="1859280"/>
                  </a:lnTo>
                  <a:close/>
                </a:path>
                <a:path w="1965960" h="1866900">
                  <a:moveTo>
                    <a:pt x="1415796" y="1859280"/>
                  </a:moveTo>
                  <a:lnTo>
                    <a:pt x="1633727" y="1859280"/>
                  </a:lnTo>
                  <a:lnTo>
                    <a:pt x="1633727" y="1609344"/>
                  </a:lnTo>
                  <a:lnTo>
                    <a:pt x="1415796" y="1609344"/>
                  </a:lnTo>
                  <a:lnTo>
                    <a:pt x="1415796" y="1859280"/>
                  </a:lnTo>
                  <a:close/>
                </a:path>
                <a:path w="1965960" h="1866900">
                  <a:moveTo>
                    <a:pt x="1522476" y="1114044"/>
                  </a:moveTo>
                  <a:lnTo>
                    <a:pt x="1741932" y="1114044"/>
                  </a:lnTo>
                  <a:lnTo>
                    <a:pt x="1741932" y="864107"/>
                  </a:lnTo>
                  <a:lnTo>
                    <a:pt x="1522476" y="864107"/>
                  </a:lnTo>
                  <a:lnTo>
                    <a:pt x="1522476" y="1114044"/>
                  </a:lnTo>
                  <a:close/>
                </a:path>
                <a:path w="1965960" h="1866900">
                  <a:moveTo>
                    <a:pt x="1629156" y="1240536"/>
                  </a:moveTo>
                  <a:lnTo>
                    <a:pt x="1848612" y="1240536"/>
                  </a:lnTo>
                  <a:lnTo>
                    <a:pt x="1848612" y="990600"/>
                  </a:lnTo>
                  <a:lnTo>
                    <a:pt x="1629156" y="990600"/>
                  </a:lnTo>
                  <a:lnTo>
                    <a:pt x="1629156" y="1240536"/>
                  </a:lnTo>
                  <a:close/>
                </a:path>
                <a:path w="1965960" h="1866900">
                  <a:moveTo>
                    <a:pt x="1738884" y="1240536"/>
                  </a:moveTo>
                  <a:lnTo>
                    <a:pt x="1958339" y="1240536"/>
                  </a:lnTo>
                  <a:lnTo>
                    <a:pt x="1958339" y="990600"/>
                  </a:lnTo>
                  <a:lnTo>
                    <a:pt x="1738884" y="990600"/>
                  </a:lnTo>
                  <a:lnTo>
                    <a:pt x="1738884" y="1240536"/>
                  </a:lnTo>
                  <a:close/>
                </a:path>
                <a:path w="1965960" h="1866900">
                  <a:moveTo>
                    <a:pt x="1741932" y="1490472"/>
                  </a:moveTo>
                  <a:lnTo>
                    <a:pt x="1961388" y="1490472"/>
                  </a:lnTo>
                  <a:lnTo>
                    <a:pt x="1961388" y="1240536"/>
                  </a:lnTo>
                  <a:lnTo>
                    <a:pt x="1741932" y="1240536"/>
                  </a:lnTo>
                  <a:lnTo>
                    <a:pt x="1741932" y="1490472"/>
                  </a:lnTo>
                  <a:close/>
                </a:path>
                <a:path w="1965960" h="1866900">
                  <a:moveTo>
                    <a:pt x="1632203" y="1490472"/>
                  </a:moveTo>
                  <a:lnTo>
                    <a:pt x="1851660" y="1490472"/>
                  </a:lnTo>
                  <a:lnTo>
                    <a:pt x="1851660" y="1240536"/>
                  </a:lnTo>
                  <a:lnTo>
                    <a:pt x="1632203" y="1240536"/>
                  </a:lnTo>
                  <a:lnTo>
                    <a:pt x="1632203" y="1490472"/>
                  </a:lnTo>
                  <a:close/>
                </a:path>
                <a:path w="1965960" h="1866900">
                  <a:moveTo>
                    <a:pt x="1632203" y="1613916"/>
                  </a:moveTo>
                  <a:lnTo>
                    <a:pt x="1851660" y="1613916"/>
                  </a:lnTo>
                  <a:lnTo>
                    <a:pt x="1851660" y="1363980"/>
                  </a:lnTo>
                  <a:lnTo>
                    <a:pt x="1632203" y="1363980"/>
                  </a:lnTo>
                  <a:lnTo>
                    <a:pt x="1632203" y="1613916"/>
                  </a:lnTo>
                  <a:close/>
                </a:path>
                <a:path w="1965960" h="1866900">
                  <a:moveTo>
                    <a:pt x="1741932" y="1613916"/>
                  </a:moveTo>
                  <a:lnTo>
                    <a:pt x="1961388" y="1613916"/>
                  </a:lnTo>
                  <a:lnTo>
                    <a:pt x="1961388" y="1363980"/>
                  </a:lnTo>
                  <a:lnTo>
                    <a:pt x="1741932" y="1363980"/>
                  </a:lnTo>
                  <a:lnTo>
                    <a:pt x="1741932" y="1613916"/>
                  </a:lnTo>
                  <a:close/>
                </a:path>
                <a:path w="1965960" h="1866900">
                  <a:moveTo>
                    <a:pt x="1629156" y="1740408"/>
                  </a:moveTo>
                  <a:lnTo>
                    <a:pt x="1848612" y="1740408"/>
                  </a:lnTo>
                  <a:lnTo>
                    <a:pt x="1848612" y="1490472"/>
                  </a:lnTo>
                  <a:lnTo>
                    <a:pt x="1629156" y="1490472"/>
                  </a:lnTo>
                  <a:lnTo>
                    <a:pt x="1629156" y="1740408"/>
                  </a:lnTo>
                  <a:close/>
                </a:path>
                <a:path w="1965960" h="1866900">
                  <a:moveTo>
                    <a:pt x="1193292" y="618744"/>
                  </a:moveTo>
                  <a:lnTo>
                    <a:pt x="1412748" y="618744"/>
                  </a:lnTo>
                  <a:lnTo>
                    <a:pt x="1412748" y="368808"/>
                  </a:lnTo>
                  <a:lnTo>
                    <a:pt x="1193292" y="368808"/>
                  </a:lnTo>
                  <a:lnTo>
                    <a:pt x="1193292" y="618744"/>
                  </a:lnTo>
                  <a:close/>
                </a:path>
                <a:path w="1965960" h="1866900">
                  <a:moveTo>
                    <a:pt x="1417320" y="871728"/>
                  </a:moveTo>
                  <a:lnTo>
                    <a:pt x="1635252" y="871728"/>
                  </a:lnTo>
                  <a:lnTo>
                    <a:pt x="1635252" y="621792"/>
                  </a:lnTo>
                  <a:lnTo>
                    <a:pt x="1417320" y="621792"/>
                  </a:lnTo>
                  <a:lnTo>
                    <a:pt x="1417320" y="871728"/>
                  </a:lnTo>
                  <a:close/>
                </a:path>
                <a:path w="1965960" h="1866900">
                  <a:moveTo>
                    <a:pt x="1746503" y="1365504"/>
                  </a:moveTo>
                  <a:lnTo>
                    <a:pt x="1965959" y="1365504"/>
                  </a:lnTo>
                  <a:lnTo>
                    <a:pt x="1965959" y="1115568"/>
                  </a:lnTo>
                  <a:lnTo>
                    <a:pt x="1746503" y="1115568"/>
                  </a:lnTo>
                  <a:lnTo>
                    <a:pt x="1746503" y="1365504"/>
                  </a:lnTo>
                  <a:close/>
                </a:path>
                <a:path w="1965960" h="1866900">
                  <a:moveTo>
                    <a:pt x="1530096" y="1740408"/>
                  </a:moveTo>
                  <a:lnTo>
                    <a:pt x="1748027" y="1740408"/>
                  </a:lnTo>
                  <a:lnTo>
                    <a:pt x="1748027" y="1490472"/>
                  </a:lnTo>
                  <a:lnTo>
                    <a:pt x="1530096" y="1490472"/>
                  </a:lnTo>
                  <a:lnTo>
                    <a:pt x="1530096" y="1740408"/>
                  </a:lnTo>
                  <a:close/>
                </a:path>
                <a:path w="1965960" h="1866900">
                  <a:moveTo>
                    <a:pt x="1190244" y="1866900"/>
                  </a:moveTo>
                  <a:lnTo>
                    <a:pt x="1409700" y="1866900"/>
                  </a:lnTo>
                  <a:lnTo>
                    <a:pt x="1409700" y="1616964"/>
                  </a:lnTo>
                  <a:lnTo>
                    <a:pt x="1190244" y="1616964"/>
                  </a:lnTo>
                  <a:lnTo>
                    <a:pt x="1190244" y="1866900"/>
                  </a:lnTo>
                  <a:close/>
                </a:path>
                <a:path w="1965960" h="1866900">
                  <a:moveTo>
                    <a:pt x="970788" y="1616964"/>
                  </a:moveTo>
                  <a:lnTo>
                    <a:pt x="1190244" y="1616964"/>
                  </a:lnTo>
                  <a:lnTo>
                    <a:pt x="1190244" y="1367028"/>
                  </a:lnTo>
                  <a:lnTo>
                    <a:pt x="970788" y="1367028"/>
                  </a:lnTo>
                  <a:lnTo>
                    <a:pt x="970788" y="1616964"/>
                  </a:lnTo>
                  <a:close/>
                </a:path>
                <a:path w="1965960" h="1866900">
                  <a:moveTo>
                    <a:pt x="1193292" y="498348"/>
                  </a:moveTo>
                  <a:lnTo>
                    <a:pt x="1412748" y="498348"/>
                  </a:lnTo>
                  <a:lnTo>
                    <a:pt x="1412748" y="248412"/>
                  </a:lnTo>
                  <a:lnTo>
                    <a:pt x="1193292" y="248412"/>
                  </a:lnTo>
                  <a:lnTo>
                    <a:pt x="1193292" y="498348"/>
                  </a:lnTo>
                  <a:close/>
                </a:path>
                <a:path w="1965960" h="1866900">
                  <a:moveTo>
                    <a:pt x="1527048" y="1862328"/>
                  </a:moveTo>
                  <a:lnTo>
                    <a:pt x="1746503" y="1862328"/>
                  </a:lnTo>
                  <a:lnTo>
                    <a:pt x="1746503" y="1610868"/>
                  </a:lnTo>
                  <a:lnTo>
                    <a:pt x="1527048" y="1610868"/>
                  </a:lnTo>
                  <a:lnTo>
                    <a:pt x="1527048" y="1862328"/>
                  </a:lnTo>
                  <a:close/>
                </a:path>
                <a:path w="1965960" h="1866900">
                  <a:moveTo>
                    <a:pt x="629412" y="249936"/>
                  </a:moveTo>
                  <a:lnTo>
                    <a:pt x="835152" y="249936"/>
                  </a:lnTo>
                  <a:lnTo>
                    <a:pt x="835152" y="0"/>
                  </a:lnTo>
                  <a:lnTo>
                    <a:pt x="629412" y="0"/>
                  </a:lnTo>
                  <a:lnTo>
                    <a:pt x="629412" y="249936"/>
                  </a:lnTo>
                  <a:close/>
                </a:path>
                <a:path w="1965960" h="1866900">
                  <a:moveTo>
                    <a:pt x="733044" y="249936"/>
                  </a:moveTo>
                  <a:lnTo>
                    <a:pt x="938784" y="249936"/>
                  </a:lnTo>
                  <a:lnTo>
                    <a:pt x="938784" y="0"/>
                  </a:lnTo>
                  <a:lnTo>
                    <a:pt x="733044" y="0"/>
                  </a:lnTo>
                  <a:lnTo>
                    <a:pt x="733044" y="249936"/>
                  </a:lnTo>
                  <a:close/>
                </a:path>
                <a:path w="1965960" h="1866900">
                  <a:moveTo>
                    <a:pt x="733044" y="371856"/>
                  </a:moveTo>
                  <a:lnTo>
                    <a:pt x="938784" y="371856"/>
                  </a:lnTo>
                  <a:lnTo>
                    <a:pt x="938784" y="121920"/>
                  </a:lnTo>
                  <a:lnTo>
                    <a:pt x="733044" y="121920"/>
                  </a:lnTo>
                  <a:lnTo>
                    <a:pt x="733044" y="371856"/>
                  </a:lnTo>
                  <a:close/>
                </a:path>
                <a:path w="1965960" h="1866900">
                  <a:moveTo>
                    <a:pt x="629412" y="371856"/>
                  </a:moveTo>
                  <a:lnTo>
                    <a:pt x="835152" y="371856"/>
                  </a:lnTo>
                  <a:lnTo>
                    <a:pt x="835152" y="121920"/>
                  </a:lnTo>
                  <a:lnTo>
                    <a:pt x="629412" y="121920"/>
                  </a:lnTo>
                  <a:lnTo>
                    <a:pt x="629412" y="371856"/>
                  </a:lnTo>
                  <a:close/>
                </a:path>
                <a:path w="1965960" h="1866900">
                  <a:moveTo>
                    <a:pt x="626364" y="623315"/>
                  </a:moveTo>
                  <a:lnTo>
                    <a:pt x="833628" y="623315"/>
                  </a:lnTo>
                  <a:lnTo>
                    <a:pt x="833628" y="373379"/>
                  </a:lnTo>
                  <a:lnTo>
                    <a:pt x="626364" y="373379"/>
                  </a:lnTo>
                  <a:lnTo>
                    <a:pt x="626364" y="623315"/>
                  </a:lnTo>
                  <a:close/>
                </a:path>
                <a:path w="1965960" h="1866900">
                  <a:moveTo>
                    <a:pt x="729996" y="623315"/>
                  </a:moveTo>
                  <a:lnTo>
                    <a:pt x="937260" y="623315"/>
                  </a:lnTo>
                  <a:lnTo>
                    <a:pt x="937260" y="373379"/>
                  </a:lnTo>
                  <a:lnTo>
                    <a:pt x="729996" y="373379"/>
                  </a:lnTo>
                  <a:lnTo>
                    <a:pt x="729996" y="623315"/>
                  </a:lnTo>
                  <a:close/>
                </a:path>
                <a:path w="1965960" h="1866900">
                  <a:moveTo>
                    <a:pt x="729996" y="745236"/>
                  </a:moveTo>
                  <a:lnTo>
                    <a:pt x="937260" y="745236"/>
                  </a:lnTo>
                  <a:lnTo>
                    <a:pt x="937260" y="495300"/>
                  </a:lnTo>
                  <a:lnTo>
                    <a:pt x="729996" y="495300"/>
                  </a:lnTo>
                  <a:lnTo>
                    <a:pt x="729996" y="745236"/>
                  </a:lnTo>
                  <a:close/>
                </a:path>
                <a:path w="1965960" h="1866900">
                  <a:moveTo>
                    <a:pt x="626364" y="745236"/>
                  </a:moveTo>
                  <a:lnTo>
                    <a:pt x="833628" y="745236"/>
                  </a:lnTo>
                  <a:lnTo>
                    <a:pt x="833628" y="495300"/>
                  </a:lnTo>
                  <a:lnTo>
                    <a:pt x="626364" y="495300"/>
                  </a:lnTo>
                  <a:lnTo>
                    <a:pt x="626364" y="745236"/>
                  </a:lnTo>
                  <a:close/>
                </a:path>
                <a:path w="1965960" h="1866900">
                  <a:moveTo>
                    <a:pt x="627888" y="992124"/>
                  </a:moveTo>
                  <a:lnTo>
                    <a:pt x="833628" y="992124"/>
                  </a:lnTo>
                  <a:lnTo>
                    <a:pt x="833628" y="740663"/>
                  </a:lnTo>
                  <a:lnTo>
                    <a:pt x="627888" y="740663"/>
                  </a:lnTo>
                  <a:lnTo>
                    <a:pt x="627888" y="992124"/>
                  </a:lnTo>
                  <a:close/>
                </a:path>
                <a:path w="1965960" h="1866900">
                  <a:moveTo>
                    <a:pt x="731520" y="992124"/>
                  </a:moveTo>
                  <a:lnTo>
                    <a:pt x="937260" y="992124"/>
                  </a:lnTo>
                  <a:lnTo>
                    <a:pt x="937260" y="740663"/>
                  </a:lnTo>
                  <a:lnTo>
                    <a:pt x="731520" y="740663"/>
                  </a:lnTo>
                  <a:lnTo>
                    <a:pt x="731520" y="992124"/>
                  </a:lnTo>
                  <a:close/>
                </a:path>
                <a:path w="1965960" h="1866900">
                  <a:moveTo>
                    <a:pt x="731520" y="1114044"/>
                  </a:moveTo>
                  <a:lnTo>
                    <a:pt x="937260" y="1114044"/>
                  </a:lnTo>
                  <a:lnTo>
                    <a:pt x="937260" y="864107"/>
                  </a:lnTo>
                  <a:lnTo>
                    <a:pt x="731520" y="864107"/>
                  </a:lnTo>
                  <a:lnTo>
                    <a:pt x="731520" y="1114044"/>
                  </a:lnTo>
                  <a:close/>
                </a:path>
                <a:path w="1965960" h="1866900">
                  <a:moveTo>
                    <a:pt x="627888" y="1114044"/>
                  </a:moveTo>
                  <a:lnTo>
                    <a:pt x="833628" y="1114044"/>
                  </a:lnTo>
                  <a:lnTo>
                    <a:pt x="833628" y="864107"/>
                  </a:lnTo>
                  <a:lnTo>
                    <a:pt x="627888" y="864107"/>
                  </a:lnTo>
                  <a:lnTo>
                    <a:pt x="627888" y="1114044"/>
                  </a:lnTo>
                  <a:close/>
                </a:path>
                <a:path w="1965960" h="1866900">
                  <a:moveTo>
                    <a:pt x="626364" y="1363980"/>
                  </a:moveTo>
                  <a:lnTo>
                    <a:pt x="832104" y="1363980"/>
                  </a:lnTo>
                  <a:lnTo>
                    <a:pt x="832104" y="1114044"/>
                  </a:lnTo>
                  <a:lnTo>
                    <a:pt x="626364" y="1114044"/>
                  </a:lnTo>
                  <a:lnTo>
                    <a:pt x="626364" y="1363980"/>
                  </a:lnTo>
                  <a:close/>
                </a:path>
                <a:path w="1965960" h="1866900">
                  <a:moveTo>
                    <a:pt x="728472" y="1363980"/>
                  </a:moveTo>
                  <a:lnTo>
                    <a:pt x="935735" y="1363980"/>
                  </a:lnTo>
                  <a:lnTo>
                    <a:pt x="935735" y="1114044"/>
                  </a:lnTo>
                  <a:lnTo>
                    <a:pt x="728472" y="1114044"/>
                  </a:lnTo>
                  <a:lnTo>
                    <a:pt x="728472" y="1363980"/>
                  </a:lnTo>
                  <a:close/>
                </a:path>
                <a:path w="1965960" h="1866900">
                  <a:moveTo>
                    <a:pt x="728472" y="1487424"/>
                  </a:moveTo>
                  <a:lnTo>
                    <a:pt x="935735" y="1487424"/>
                  </a:lnTo>
                  <a:lnTo>
                    <a:pt x="935735" y="1237488"/>
                  </a:lnTo>
                  <a:lnTo>
                    <a:pt x="728472" y="1237488"/>
                  </a:lnTo>
                  <a:lnTo>
                    <a:pt x="728472" y="1487424"/>
                  </a:lnTo>
                  <a:close/>
                </a:path>
                <a:path w="1965960" h="1866900">
                  <a:moveTo>
                    <a:pt x="626364" y="1487424"/>
                  </a:moveTo>
                  <a:lnTo>
                    <a:pt x="832104" y="1487424"/>
                  </a:lnTo>
                  <a:lnTo>
                    <a:pt x="832104" y="1237488"/>
                  </a:lnTo>
                  <a:lnTo>
                    <a:pt x="626364" y="1237488"/>
                  </a:lnTo>
                  <a:lnTo>
                    <a:pt x="626364" y="1487424"/>
                  </a:lnTo>
                  <a:close/>
                </a:path>
                <a:path w="1965960" h="1866900">
                  <a:moveTo>
                    <a:pt x="624840" y="1735836"/>
                  </a:moveTo>
                  <a:lnTo>
                    <a:pt x="832104" y="1735836"/>
                  </a:lnTo>
                  <a:lnTo>
                    <a:pt x="832104" y="1485900"/>
                  </a:lnTo>
                  <a:lnTo>
                    <a:pt x="624840" y="1485900"/>
                  </a:lnTo>
                  <a:lnTo>
                    <a:pt x="624840" y="1735836"/>
                  </a:lnTo>
                  <a:close/>
                </a:path>
                <a:path w="1965960" h="1866900">
                  <a:moveTo>
                    <a:pt x="728472" y="1735836"/>
                  </a:moveTo>
                  <a:lnTo>
                    <a:pt x="934211" y="1735836"/>
                  </a:lnTo>
                  <a:lnTo>
                    <a:pt x="934211" y="1485900"/>
                  </a:lnTo>
                  <a:lnTo>
                    <a:pt x="728472" y="1485900"/>
                  </a:lnTo>
                  <a:lnTo>
                    <a:pt x="728472" y="1735836"/>
                  </a:lnTo>
                  <a:close/>
                </a:path>
                <a:path w="1965960" h="1866900">
                  <a:moveTo>
                    <a:pt x="624840" y="1857756"/>
                  </a:moveTo>
                  <a:lnTo>
                    <a:pt x="832104" y="1857756"/>
                  </a:lnTo>
                  <a:lnTo>
                    <a:pt x="832104" y="1607820"/>
                  </a:lnTo>
                  <a:lnTo>
                    <a:pt x="624840" y="1607820"/>
                  </a:lnTo>
                  <a:lnTo>
                    <a:pt x="624840" y="1857756"/>
                  </a:lnTo>
                  <a:close/>
                </a:path>
                <a:path w="1965960" h="1866900">
                  <a:moveTo>
                    <a:pt x="417576" y="621792"/>
                  </a:moveTo>
                  <a:lnTo>
                    <a:pt x="624840" y="621792"/>
                  </a:lnTo>
                  <a:lnTo>
                    <a:pt x="624840" y="371856"/>
                  </a:lnTo>
                  <a:lnTo>
                    <a:pt x="417576" y="371856"/>
                  </a:lnTo>
                  <a:lnTo>
                    <a:pt x="417576" y="621792"/>
                  </a:lnTo>
                  <a:close/>
                </a:path>
                <a:path w="1965960" h="1866900">
                  <a:moveTo>
                    <a:pt x="417576" y="743712"/>
                  </a:moveTo>
                  <a:lnTo>
                    <a:pt x="624840" y="743712"/>
                  </a:lnTo>
                  <a:lnTo>
                    <a:pt x="624840" y="493775"/>
                  </a:lnTo>
                  <a:lnTo>
                    <a:pt x="417576" y="493775"/>
                  </a:lnTo>
                  <a:lnTo>
                    <a:pt x="417576" y="743712"/>
                  </a:lnTo>
                  <a:close/>
                </a:path>
                <a:path w="1965960" h="1866900">
                  <a:moveTo>
                    <a:pt x="315468" y="743712"/>
                  </a:moveTo>
                  <a:lnTo>
                    <a:pt x="521208" y="743712"/>
                  </a:lnTo>
                  <a:lnTo>
                    <a:pt x="521208" y="493775"/>
                  </a:lnTo>
                  <a:lnTo>
                    <a:pt x="315468" y="493775"/>
                  </a:lnTo>
                  <a:lnTo>
                    <a:pt x="315468" y="743712"/>
                  </a:lnTo>
                  <a:close/>
                </a:path>
                <a:path w="1965960" h="1866900">
                  <a:moveTo>
                    <a:pt x="312420" y="995172"/>
                  </a:moveTo>
                  <a:lnTo>
                    <a:pt x="519684" y="995172"/>
                  </a:lnTo>
                  <a:lnTo>
                    <a:pt x="519684" y="745236"/>
                  </a:lnTo>
                  <a:lnTo>
                    <a:pt x="312420" y="745236"/>
                  </a:lnTo>
                  <a:lnTo>
                    <a:pt x="312420" y="995172"/>
                  </a:lnTo>
                  <a:close/>
                </a:path>
                <a:path w="1965960" h="1866900">
                  <a:moveTo>
                    <a:pt x="416052" y="995172"/>
                  </a:moveTo>
                  <a:lnTo>
                    <a:pt x="621791" y="995172"/>
                  </a:lnTo>
                  <a:lnTo>
                    <a:pt x="621791" y="745236"/>
                  </a:lnTo>
                  <a:lnTo>
                    <a:pt x="416052" y="745236"/>
                  </a:lnTo>
                  <a:lnTo>
                    <a:pt x="416052" y="995172"/>
                  </a:lnTo>
                  <a:close/>
                </a:path>
                <a:path w="1965960" h="1866900">
                  <a:moveTo>
                    <a:pt x="416052" y="1117092"/>
                  </a:moveTo>
                  <a:lnTo>
                    <a:pt x="621791" y="1117092"/>
                  </a:lnTo>
                  <a:lnTo>
                    <a:pt x="621791" y="867156"/>
                  </a:lnTo>
                  <a:lnTo>
                    <a:pt x="416052" y="867156"/>
                  </a:lnTo>
                  <a:lnTo>
                    <a:pt x="416052" y="1117092"/>
                  </a:lnTo>
                  <a:close/>
                </a:path>
                <a:path w="1965960" h="1866900">
                  <a:moveTo>
                    <a:pt x="312420" y="1117092"/>
                  </a:moveTo>
                  <a:lnTo>
                    <a:pt x="519684" y="1117092"/>
                  </a:lnTo>
                  <a:lnTo>
                    <a:pt x="519684" y="867156"/>
                  </a:lnTo>
                  <a:lnTo>
                    <a:pt x="312420" y="867156"/>
                  </a:lnTo>
                  <a:lnTo>
                    <a:pt x="312420" y="1117092"/>
                  </a:lnTo>
                  <a:close/>
                </a:path>
                <a:path w="1965960" h="1866900">
                  <a:moveTo>
                    <a:pt x="313944" y="1363980"/>
                  </a:moveTo>
                  <a:lnTo>
                    <a:pt x="519684" y="1363980"/>
                  </a:lnTo>
                  <a:lnTo>
                    <a:pt x="519684" y="1112520"/>
                  </a:lnTo>
                  <a:lnTo>
                    <a:pt x="313944" y="1112520"/>
                  </a:lnTo>
                  <a:lnTo>
                    <a:pt x="313944" y="1363980"/>
                  </a:lnTo>
                  <a:close/>
                </a:path>
                <a:path w="1965960" h="1866900">
                  <a:moveTo>
                    <a:pt x="416052" y="1363980"/>
                  </a:moveTo>
                  <a:lnTo>
                    <a:pt x="623316" y="1363980"/>
                  </a:lnTo>
                  <a:lnTo>
                    <a:pt x="623316" y="1112520"/>
                  </a:lnTo>
                  <a:lnTo>
                    <a:pt x="416052" y="1112520"/>
                  </a:lnTo>
                  <a:lnTo>
                    <a:pt x="416052" y="1363980"/>
                  </a:lnTo>
                  <a:close/>
                </a:path>
                <a:path w="1965960" h="1866900">
                  <a:moveTo>
                    <a:pt x="416052" y="1485900"/>
                  </a:moveTo>
                  <a:lnTo>
                    <a:pt x="623316" y="1485900"/>
                  </a:lnTo>
                  <a:lnTo>
                    <a:pt x="623316" y="1235964"/>
                  </a:lnTo>
                  <a:lnTo>
                    <a:pt x="416052" y="1235964"/>
                  </a:lnTo>
                  <a:lnTo>
                    <a:pt x="416052" y="1485900"/>
                  </a:lnTo>
                  <a:close/>
                </a:path>
                <a:path w="1965960" h="1866900">
                  <a:moveTo>
                    <a:pt x="313944" y="1485900"/>
                  </a:moveTo>
                  <a:lnTo>
                    <a:pt x="519684" y="1485900"/>
                  </a:lnTo>
                  <a:lnTo>
                    <a:pt x="519684" y="1235964"/>
                  </a:lnTo>
                  <a:lnTo>
                    <a:pt x="313944" y="1235964"/>
                  </a:lnTo>
                  <a:lnTo>
                    <a:pt x="313944" y="1485900"/>
                  </a:lnTo>
                  <a:close/>
                </a:path>
                <a:path w="1965960" h="1866900">
                  <a:moveTo>
                    <a:pt x="310896" y="1735836"/>
                  </a:moveTo>
                  <a:lnTo>
                    <a:pt x="518159" y="1735836"/>
                  </a:lnTo>
                  <a:lnTo>
                    <a:pt x="518159" y="1485900"/>
                  </a:lnTo>
                  <a:lnTo>
                    <a:pt x="310896" y="1485900"/>
                  </a:lnTo>
                  <a:lnTo>
                    <a:pt x="310896" y="1735836"/>
                  </a:lnTo>
                  <a:close/>
                </a:path>
                <a:path w="1965960" h="1866900">
                  <a:moveTo>
                    <a:pt x="414528" y="1735836"/>
                  </a:moveTo>
                  <a:lnTo>
                    <a:pt x="620267" y="1735836"/>
                  </a:lnTo>
                  <a:lnTo>
                    <a:pt x="620267" y="1485900"/>
                  </a:lnTo>
                  <a:lnTo>
                    <a:pt x="414528" y="1485900"/>
                  </a:lnTo>
                  <a:lnTo>
                    <a:pt x="414528" y="1735836"/>
                  </a:lnTo>
                  <a:close/>
                </a:path>
                <a:path w="1965960" h="1866900">
                  <a:moveTo>
                    <a:pt x="414528" y="1859280"/>
                  </a:moveTo>
                  <a:lnTo>
                    <a:pt x="620267" y="1859280"/>
                  </a:lnTo>
                  <a:lnTo>
                    <a:pt x="620267" y="1609344"/>
                  </a:lnTo>
                  <a:lnTo>
                    <a:pt x="414528" y="1609344"/>
                  </a:lnTo>
                  <a:lnTo>
                    <a:pt x="414528" y="1859280"/>
                  </a:lnTo>
                  <a:close/>
                </a:path>
                <a:path w="1965960" h="1866900">
                  <a:moveTo>
                    <a:pt x="310896" y="1859280"/>
                  </a:moveTo>
                  <a:lnTo>
                    <a:pt x="518159" y="1859280"/>
                  </a:lnTo>
                  <a:lnTo>
                    <a:pt x="518159" y="1609344"/>
                  </a:lnTo>
                  <a:lnTo>
                    <a:pt x="310896" y="1609344"/>
                  </a:lnTo>
                  <a:lnTo>
                    <a:pt x="310896" y="1859280"/>
                  </a:lnTo>
                  <a:close/>
                </a:path>
                <a:path w="1965960" h="1866900">
                  <a:moveTo>
                    <a:pt x="210312" y="1114044"/>
                  </a:moveTo>
                  <a:lnTo>
                    <a:pt x="416052" y="1114044"/>
                  </a:lnTo>
                  <a:lnTo>
                    <a:pt x="416052" y="864107"/>
                  </a:lnTo>
                  <a:lnTo>
                    <a:pt x="210312" y="864107"/>
                  </a:lnTo>
                  <a:lnTo>
                    <a:pt x="210312" y="1114044"/>
                  </a:lnTo>
                  <a:close/>
                </a:path>
                <a:path w="1965960" h="1866900">
                  <a:moveTo>
                    <a:pt x="109728" y="1240536"/>
                  </a:moveTo>
                  <a:lnTo>
                    <a:pt x="315467" y="1240536"/>
                  </a:lnTo>
                  <a:lnTo>
                    <a:pt x="315467" y="990600"/>
                  </a:lnTo>
                  <a:lnTo>
                    <a:pt x="109728" y="990600"/>
                  </a:lnTo>
                  <a:lnTo>
                    <a:pt x="109728" y="1240536"/>
                  </a:lnTo>
                  <a:close/>
                </a:path>
                <a:path w="1965960" h="1866900">
                  <a:moveTo>
                    <a:pt x="6096" y="1240536"/>
                  </a:moveTo>
                  <a:lnTo>
                    <a:pt x="211836" y="1240536"/>
                  </a:lnTo>
                  <a:lnTo>
                    <a:pt x="211836" y="990600"/>
                  </a:lnTo>
                  <a:lnTo>
                    <a:pt x="6096" y="990600"/>
                  </a:lnTo>
                  <a:lnTo>
                    <a:pt x="6096" y="1240536"/>
                  </a:lnTo>
                  <a:close/>
                </a:path>
                <a:path w="1965960" h="1866900">
                  <a:moveTo>
                    <a:pt x="4571" y="1490472"/>
                  </a:moveTo>
                  <a:lnTo>
                    <a:pt x="210312" y="1490472"/>
                  </a:lnTo>
                  <a:lnTo>
                    <a:pt x="210312" y="1240536"/>
                  </a:lnTo>
                  <a:lnTo>
                    <a:pt x="4571" y="1240536"/>
                  </a:lnTo>
                  <a:lnTo>
                    <a:pt x="4571" y="1490472"/>
                  </a:lnTo>
                  <a:close/>
                </a:path>
                <a:path w="1965960" h="1866900">
                  <a:moveTo>
                    <a:pt x="106680" y="1490472"/>
                  </a:moveTo>
                  <a:lnTo>
                    <a:pt x="313944" y="1490472"/>
                  </a:lnTo>
                  <a:lnTo>
                    <a:pt x="313944" y="1240536"/>
                  </a:lnTo>
                  <a:lnTo>
                    <a:pt x="106680" y="1240536"/>
                  </a:lnTo>
                  <a:lnTo>
                    <a:pt x="106680" y="1490472"/>
                  </a:lnTo>
                  <a:close/>
                </a:path>
                <a:path w="1965960" h="1866900">
                  <a:moveTo>
                    <a:pt x="106680" y="1613916"/>
                  </a:moveTo>
                  <a:lnTo>
                    <a:pt x="313944" y="1613916"/>
                  </a:lnTo>
                  <a:lnTo>
                    <a:pt x="313944" y="1363980"/>
                  </a:lnTo>
                  <a:lnTo>
                    <a:pt x="106680" y="1363980"/>
                  </a:lnTo>
                  <a:lnTo>
                    <a:pt x="106680" y="1613916"/>
                  </a:lnTo>
                  <a:close/>
                </a:path>
                <a:path w="1965960" h="1866900">
                  <a:moveTo>
                    <a:pt x="4571" y="1613916"/>
                  </a:moveTo>
                  <a:lnTo>
                    <a:pt x="210312" y="1613916"/>
                  </a:lnTo>
                  <a:lnTo>
                    <a:pt x="210312" y="1363980"/>
                  </a:lnTo>
                  <a:lnTo>
                    <a:pt x="4571" y="1363980"/>
                  </a:lnTo>
                  <a:lnTo>
                    <a:pt x="4571" y="1613916"/>
                  </a:lnTo>
                  <a:close/>
                </a:path>
                <a:path w="1965960" h="1866900">
                  <a:moveTo>
                    <a:pt x="109728" y="1740408"/>
                  </a:moveTo>
                  <a:lnTo>
                    <a:pt x="315467" y="1740408"/>
                  </a:lnTo>
                  <a:lnTo>
                    <a:pt x="315467" y="1490472"/>
                  </a:lnTo>
                  <a:lnTo>
                    <a:pt x="109728" y="1490472"/>
                  </a:lnTo>
                  <a:lnTo>
                    <a:pt x="109728" y="1740408"/>
                  </a:lnTo>
                  <a:close/>
                </a:path>
                <a:path w="1965960" h="1866900">
                  <a:moveTo>
                    <a:pt x="519684" y="618744"/>
                  </a:moveTo>
                  <a:lnTo>
                    <a:pt x="726947" y="618744"/>
                  </a:lnTo>
                  <a:lnTo>
                    <a:pt x="726947" y="368808"/>
                  </a:lnTo>
                  <a:lnTo>
                    <a:pt x="519684" y="368808"/>
                  </a:lnTo>
                  <a:lnTo>
                    <a:pt x="519684" y="618744"/>
                  </a:lnTo>
                  <a:close/>
                </a:path>
                <a:path w="1965960" h="1866900">
                  <a:moveTo>
                    <a:pt x="309372" y="871728"/>
                  </a:moveTo>
                  <a:lnTo>
                    <a:pt x="516635" y="871728"/>
                  </a:lnTo>
                  <a:lnTo>
                    <a:pt x="516635" y="621792"/>
                  </a:lnTo>
                  <a:lnTo>
                    <a:pt x="309372" y="621792"/>
                  </a:lnTo>
                  <a:lnTo>
                    <a:pt x="309372" y="871728"/>
                  </a:lnTo>
                  <a:close/>
                </a:path>
                <a:path w="1965960" h="1866900">
                  <a:moveTo>
                    <a:pt x="0" y="1365504"/>
                  </a:moveTo>
                  <a:lnTo>
                    <a:pt x="205740" y="1365504"/>
                  </a:lnTo>
                  <a:lnTo>
                    <a:pt x="205740" y="1115568"/>
                  </a:lnTo>
                  <a:lnTo>
                    <a:pt x="0" y="1115568"/>
                  </a:lnTo>
                  <a:lnTo>
                    <a:pt x="0" y="1365504"/>
                  </a:lnTo>
                  <a:close/>
                </a:path>
                <a:path w="1965960" h="1866900">
                  <a:moveTo>
                    <a:pt x="204215" y="1740408"/>
                  </a:moveTo>
                  <a:lnTo>
                    <a:pt x="409955" y="1740408"/>
                  </a:lnTo>
                  <a:lnTo>
                    <a:pt x="409955" y="1490472"/>
                  </a:lnTo>
                  <a:lnTo>
                    <a:pt x="204215" y="1490472"/>
                  </a:lnTo>
                  <a:lnTo>
                    <a:pt x="204215" y="1740408"/>
                  </a:lnTo>
                  <a:close/>
                </a:path>
                <a:path w="1965960" h="1866900">
                  <a:moveTo>
                    <a:pt x="522732" y="1866900"/>
                  </a:moveTo>
                  <a:lnTo>
                    <a:pt x="728472" y="1866900"/>
                  </a:lnTo>
                  <a:lnTo>
                    <a:pt x="728472" y="1616964"/>
                  </a:lnTo>
                  <a:lnTo>
                    <a:pt x="522732" y="1616964"/>
                  </a:lnTo>
                  <a:lnTo>
                    <a:pt x="522732" y="1866900"/>
                  </a:lnTo>
                  <a:close/>
                </a:path>
                <a:path w="1965960" h="1866900">
                  <a:moveTo>
                    <a:pt x="728472" y="1616964"/>
                  </a:moveTo>
                  <a:lnTo>
                    <a:pt x="935735" y="1616964"/>
                  </a:lnTo>
                  <a:lnTo>
                    <a:pt x="935735" y="1367028"/>
                  </a:lnTo>
                  <a:lnTo>
                    <a:pt x="728472" y="1367028"/>
                  </a:lnTo>
                  <a:lnTo>
                    <a:pt x="728472" y="1616964"/>
                  </a:lnTo>
                  <a:close/>
                </a:path>
                <a:path w="1965960" h="1866900">
                  <a:moveTo>
                    <a:pt x="519684" y="498348"/>
                  </a:moveTo>
                  <a:lnTo>
                    <a:pt x="726947" y="498348"/>
                  </a:lnTo>
                  <a:lnTo>
                    <a:pt x="726947" y="248412"/>
                  </a:lnTo>
                  <a:lnTo>
                    <a:pt x="519684" y="248412"/>
                  </a:lnTo>
                  <a:lnTo>
                    <a:pt x="519684" y="498348"/>
                  </a:lnTo>
                  <a:close/>
                </a:path>
                <a:path w="1965960" h="1866900">
                  <a:moveTo>
                    <a:pt x="205740" y="1862328"/>
                  </a:moveTo>
                  <a:lnTo>
                    <a:pt x="413003" y="1862328"/>
                  </a:lnTo>
                  <a:lnTo>
                    <a:pt x="413003" y="1610868"/>
                  </a:lnTo>
                  <a:lnTo>
                    <a:pt x="205740" y="1610868"/>
                  </a:lnTo>
                  <a:lnTo>
                    <a:pt x="205740" y="1862328"/>
                  </a:lnTo>
                  <a:close/>
                </a:path>
              </a:pathLst>
            </a:custGeom>
            <a:ln w="3175">
              <a:solidFill>
                <a:srgbClr val="BB7C2C"/>
              </a:solidFill>
              <a:prstDash val="sysDot"/>
            </a:ln>
          </p:spPr>
          <p:txBody>
            <a:bodyPr wrap="square" lIns="0" tIns="0" rIns="0" bIns="0" rtlCol="0"/>
            <a:lstStyle/>
            <a:p>
              <a:endParaRPr/>
            </a:p>
          </p:txBody>
        </p:sp>
        <p:sp>
          <p:nvSpPr>
            <p:cNvPr id="82" name="object 39">
              <a:extLst>
                <a:ext uri="{FF2B5EF4-FFF2-40B4-BE49-F238E27FC236}">
                  <a16:creationId xmlns:a16="http://schemas.microsoft.com/office/drawing/2014/main" id="{FEB9AE50-D87C-43D4-8938-0E60E4103A88}"/>
                </a:ext>
              </a:extLst>
            </p:cNvPr>
            <p:cNvSpPr/>
            <p:nvPr/>
          </p:nvSpPr>
          <p:spPr>
            <a:xfrm>
              <a:off x="1196340" y="1107948"/>
              <a:ext cx="2144268" cy="2065020"/>
            </a:xfrm>
            <a:prstGeom prst="rect">
              <a:avLst/>
            </a:prstGeom>
            <a:blipFill>
              <a:blip r:embed="rId6" cstate="print"/>
              <a:stretch>
                <a:fillRect/>
              </a:stretch>
            </a:blipFill>
          </p:spPr>
          <p:txBody>
            <a:bodyPr wrap="square" lIns="0" tIns="0" rIns="0" bIns="0" rtlCol="0"/>
            <a:lstStyle/>
            <a:p>
              <a:endParaRPr/>
            </a:p>
          </p:txBody>
        </p:sp>
        <p:sp>
          <p:nvSpPr>
            <p:cNvPr id="83" name="object 40">
              <a:extLst>
                <a:ext uri="{FF2B5EF4-FFF2-40B4-BE49-F238E27FC236}">
                  <a16:creationId xmlns:a16="http://schemas.microsoft.com/office/drawing/2014/main" id="{9BF28AD6-0232-4739-85D6-5D278FC086F4}"/>
                </a:ext>
              </a:extLst>
            </p:cNvPr>
            <p:cNvSpPr/>
            <p:nvPr/>
          </p:nvSpPr>
          <p:spPr>
            <a:xfrm>
              <a:off x="1191577" y="1103122"/>
              <a:ext cx="2153920" cy="2074545"/>
            </a:xfrm>
            <a:custGeom>
              <a:avLst/>
              <a:gdLst/>
              <a:ahLst/>
              <a:cxnLst/>
              <a:rect l="l" t="t" r="r" b="b"/>
              <a:pathLst>
                <a:path w="2153920" h="2074545">
                  <a:moveTo>
                    <a:pt x="0" y="2074545"/>
                  </a:moveTo>
                  <a:lnTo>
                    <a:pt x="2153793" y="2074545"/>
                  </a:lnTo>
                  <a:lnTo>
                    <a:pt x="2153793" y="0"/>
                  </a:lnTo>
                  <a:lnTo>
                    <a:pt x="0" y="0"/>
                  </a:lnTo>
                  <a:lnTo>
                    <a:pt x="0" y="2074545"/>
                  </a:lnTo>
                  <a:close/>
                </a:path>
              </a:pathLst>
            </a:custGeom>
            <a:ln w="9525">
              <a:solidFill>
                <a:srgbClr val="BB7C2C"/>
              </a:solidFill>
            </a:ln>
          </p:spPr>
          <p:txBody>
            <a:bodyPr wrap="square" lIns="0" tIns="0" rIns="0" bIns="0" rtlCol="0"/>
            <a:lstStyle/>
            <a:p>
              <a:endParaRPr/>
            </a:p>
          </p:txBody>
        </p:sp>
        <p:sp>
          <p:nvSpPr>
            <p:cNvPr id="84" name="object 41">
              <a:extLst>
                <a:ext uri="{FF2B5EF4-FFF2-40B4-BE49-F238E27FC236}">
                  <a16:creationId xmlns:a16="http://schemas.microsoft.com/office/drawing/2014/main" id="{D966A3D0-E8E0-4ACF-812B-810346320AD4}"/>
                </a:ext>
              </a:extLst>
            </p:cNvPr>
            <p:cNvSpPr/>
            <p:nvPr/>
          </p:nvSpPr>
          <p:spPr>
            <a:xfrm>
              <a:off x="1283208" y="1231392"/>
              <a:ext cx="1965960" cy="1866900"/>
            </a:xfrm>
            <a:custGeom>
              <a:avLst/>
              <a:gdLst/>
              <a:ahLst/>
              <a:cxnLst/>
              <a:rect l="l" t="t" r="r" b="b"/>
              <a:pathLst>
                <a:path w="1965960" h="1866900">
                  <a:moveTo>
                    <a:pt x="1078992" y="249936"/>
                  </a:moveTo>
                  <a:lnTo>
                    <a:pt x="1296923" y="249936"/>
                  </a:lnTo>
                  <a:lnTo>
                    <a:pt x="1296923" y="0"/>
                  </a:lnTo>
                  <a:lnTo>
                    <a:pt x="1078992" y="0"/>
                  </a:lnTo>
                  <a:lnTo>
                    <a:pt x="1078992" y="249936"/>
                  </a:lnTo>
                  <a:close/>
                </a:path>
                <a:path w="1965960" h="1866900">
                  <a:moveTo>
                    <a:pt x="969264" y="249936"/>
                  </a:moveTo>
                  <a:lnTo>
                    <a:pt x="1188720" y="249936"/>
                  </a:lnTo>
                  <a:lnTo>
                    <a:pt x="1188720" y="0"/>
                  </a:lnTo>
                  <a:lnTo>
                    <a:pt x="969264" y="0"/>
                  </a:lnTo>
                  <a:lnTo>
                    <a:pt x="969264" y="249936"/>
                  </a:lnTo>
                  <a:close/>
                </a:path>
                <a:path w="1965960" h="1866900">
                  <a:moveTo>
                    <a:pt x="969264" y="371856"/>
                  </a:moveTo>
                  <a:lnTo>
                    <a:pt x="1188720" y="371856"/>
                  </a:lnTo>
                  <a:lnTo>
                    <a:pt x="1188720" y="121920"/>
                  </a:lnTo>
                  <a:lnTo>
                    <a:pt x="969264" y="121920"/>
                  </a:lnTo>
                  <a:lnTo>
                    <a:pt x="969264" y="371856"/>
                  </a:lnTo>
                  <a:close/>
                </a:path>
                <a:path w="1965960" h="1866900">
                  <a:moveTo>
                    <a:pt x="1078992" y="371856"/>
                  </a:moveTo>
                  <a:lnTo>
                    <a:pt x="1296923" y="371856"/>
                  </a:lnTo>
                  <a:lnTo>
                    <a:pt x="1296923" y="121920"/>
                  </a:lnTo>
                  <a:lnTo>
                    <a:pt x="1078992" y="121920"/>
                  </a:lnTo>
                  <a:lnTo>
                    <a:pt x="1078992" y="371856"/>
                  </a:lnTo>
                  <a:close/>
                </a:path>
                <a:path w="1965960" h="1866900">
                  <a:moveTo>
                    <a:pt x="1080516" y="623316"/>
                  </a:moveTo>
                  <a:lnTo>
                    <a:pt x="1299972" y="623316"/>
                  </a:lnTo>
                  <a:lnTo>
                    <a:pt x="1299972" y="373380"/>
                  </a:lnTo>
                  <a:lnTo>
                    <a:pt x="1080516" y="373380"/>
                  </a:lnTo>
                  <a:lnTo>
                    <a:pt x="1080516" y="623316"/>
                  </a:lnTo>
                  <a:close/>
                </a:path>
                <a:path w="1965960" h="1866900">
                  <a:moveTo>
                    <a:pt x="970787" y="623316"/>
                  </a:moveTo>
                  <a:lnTo>
                    <a:pt x="1190243" y="623316"/>
                  </a:lnTo>
                  <a:lnTo>
                    <a:pt x="1190243" y="373380"/>
                  </a:lnTo>
                  <a:lnTo>
                    <a:pt x="970787" y="373380"/>
                  </a:lnTo>
                  <a:lnTo>
                    <a:pt x="970787" y="623316"/>
                  </a:lnTo>
                  <a:close/>
                </a:path>
                <a:path w="1965960" h="1866900">
                  <a:moveTo>
                    <a:pt x="970787" y="745236"/>
                  </a:moveTo>
                  <a:lnTo>
                    <a:pt x="1190243" y="745236"/>
                  </a:lnTo>
                  <a:lnTo>
                    <a:pt x="1190243" y="495300"/>
                  </a:lnTo>
                  <a:lnTo>
                    <a:pt x="970787" y="495300"/>
                  </a:lnTo>
                  <a:lnTo>
                    <a:pt x="970787" y="745236"/>
                  </a:lnTo>
                  <a:close/>
                </a:path>
                <a:path w="1965960" h="1866900">
                  <a:moveTo>
                    <a:pt x="1080516" y="745236"/>
                  </a:moveTo>
                  <a:lnTo>
                    <a:pt x="1299972" y="745236"/>
                  </a:lnTo>
                  <a:lnTo>
                    <a:pt x="1299972" y="495300"/>
                  </a:lnTo>
                  <a:lnTo>
                    <a:pt x="1080516" y="495300"/>
                  </a:lnTo>
                  <a:lnTo>
                    <a:pt x="1080516" y="745236"/>
                  </a:lnTo>
                  <a:close/>
                </a:path>
                <a:path w="1965960" h="1866900">
                  <a:moveTo>
                    <a:pt x="1080516" y="992124"/>
                  </a:moveTo>
                  <a:lnTo>
                    <a:pt x="1298448" y="992124"/>
                  </a:lnTo>
                  <a:lnTo>
                    <a:pt x="1298448" y="742188"/>
                  </a:lnTo>
                  <a:lnTo>
                    <a:pt x="1080516" y="742188"/>
                  </a:lnTo>
                  <a:lnTo>
                    <a:pt x="1080516" y="992124"/>
                  </a:lnTo>
                  <a:close/>
                </a:path>
                <a:path w="1965960" h="1866900">
                  <a:moveTo>
                    <a:pt x="970787" y="992124"/>
                  </a:moveTo>
                  <a:lnTo>
                    <a:pt x="1190243" y="992124"/>
                  </a:lnTo>
                  <a:lnTo>
                    <a:pt x="1190243" y="742188"/>
                  </a:lnTo>
                  <a:lnTo>
                    <a:pt x="970787" y="742188"/>
                  </a:lnTo>
                  <a:lnTo>
                    <a:pt x="970787" y="992124"/>
                  </a:lnTo>
                  <a:close/>
                </a:path>
                <a:path w="1965960" h="1866900">
                  <a:moveTo>
                    <a:pt x="970787" y="1114044"/>
                  </a:moveTo>
                  <a:lnTo>
                    <a:pt x="1190243" y="1114044"/>
                  </a:lnTo>
                  <a:lnTo>
                    <a:pt x="1190243" y="864108"/>
                  </a:lnTo>
                  <a:lnTo>
                    <a:pt x="970787" y="864108"/>
                  </a:lnTo>
                  <a:lnTo>
                    <a:pt x="970787" y="1114044"/>
                  </a:lnTo>
                  <a:close/>
                </a:path>
                <a:path w="1965960" h="1866900">
                  <a:moveTo>
                    <a:pt x="1080516" y="1114044"/>
                  </a:moveTo>
                  <a:lnTo>
                    <a:pt x="1298448" y="1114044"/>
                  </a:lnTo>
                  <a:lnTo>
                    <a:pt x="1298448" y="864108"/>
                  </a:lnTo>
                  <a:lnTo>
                    <a:pt x="1080516" y="864108"/>
                  </a:lnTo>
                  <a:lnTo>
                    <a:pt x="1080516" y="1114044"/>
                  </a:lnTo>
                  <a:close/>
                </a:path>
                <a:path w="1965960" h="1866900">
                  <a:moveTo>
                    <a:pt x="1082040" y="1363980"/>
                  </a:moveTo>
                  <a:lnTo>
                    <a:pt x="1301496" y="1363980"/>
                  </a:lnTo>
                  <a:lnTo>
                    <a:pt x="1301496" y="1114044"/>
                  </a:lnTo>
                  <a:lnTo>
                    <a:pt x="1082040" y="1114044"/>
                  </a:lnTo>
                  <a:lnTo>
                    <a:pt x="1082040" y="1363980"/>
                  </a:lnTo>
                  <a:close/>
                </a:path>
                <a:path w="1965960" h="1866900">
                  <a:moveTo>
                    <a:pt x="972311" y="1363980"/>
                  </a:moveTo>
                  <a:lnTo>
                    <a:pt x="1191767" y="1363980"/>
                  </a:lnTo>
                  <a:lnTo>
                    <a:pt x="1191767" y="1114044"/>
                  </a:lnTo>
                  <a:lnTo>
                    <a:pt x="972311" y="1114044"/>
                  </a:lnTo>
                  <a:lnTo>
                    <a:pt x="972311" y="1363980"/>
                  </a:lnTo>
                  <a:close/>
                </a:path>
                <a:path w="1965960" h="1866900">
                  <a:moveTo>
                    <a:pt x="972311" y="1487424"/>
                  </a:moveTo>
                  <a:lnTo>
                    <a:pt x="1191767" y="1487424"/>
                  </a:lnTo>
                  <a:lnTo>
                    <a:pt x="1191767" y="1237488"/>
                  </a:lnTo>
                  <a:lnTo>
                    <a:pt x="972311" y="1237488"/>
                  </a:lnTo>
                  <a:lnTo>
                    <a:pt x="972311" y="1487424"/>
                  </a:lnTo>
                  <a:close/>
                </a:path>
                <a:path w="1965960" h="1866900">
                  <a:moveTo>
                    <a:pt x="1082040" y="1487424"/>
                  </a:moveTo>
                  <a:lnTo>
                    <a:pt x="1301496" y="1487424"/>
                  </a:lnTo>
                  <a:lnTo>
                    <a:pt x="1301496" y="1237488"/>
                  </a:lnTo>
                  <a:lnTo>
                    <a:pt x="1082040" y="1237488"/>
                  </a:lnTo>
                  <a:lnTo>
                    <a:pt x="1082040" y="1487424"/>
                  </a:lnTo>
                  <a:close/>
                </a:path>
                <a:path w="1965960" h="1866900">
                  <a:moveTo>
                    <a:pt x="1082040" y="1735836"/>
                  </a:moveTo>
                  <a:lnTo>
                    <a:pt x="1301496" y="1735836"/>
                  </a:lnTo>
                  <a:lnTo>
                    <a:pt x="1301496" y="1485900"/>
                  </a:lnTo>
                  <a:lnTo>
                    <a:pt x="1082040" y="1485900"/>
                  </a:lnTo>
                  <a:lnTo>
                    <a:pt x="1082040" y="1735836"/>
                  </a:lnTo>
                  <a:close/>
                </a:path>
                <a:path w="1965960" h="1866900">
                  <a:moveTo>
                    <a:pt x="973835" y="1735836"/>
                  </a:moveTo>
                  <a:lnTo>
                    <a:pt x="1191767" y="1735836"/>
                  </a:lnTo>
                  <a:lnTo>
                    <a:pt x="1191767" y="1485900"/>
                  </a:lnTo>
                  <a:lnTo>
                    <a:pt x="973835" y="1485900"/>
                  </a:lnTo>
                  <a:lnTo>
                    <a:pt x="973835" y="1735836"/>
                  </a:lnTo>
                  <a:close/>
                </a:path>
                <a:path w="1965960" h="1866900">
                  <a:moveTo>
                    <a:pt x="1082040" y="1857756"/>
                  </a:moveTo>
                  <a:lnTo>
                    <a:pt x="1301496" y="1857756"/>
                  </a:lnTo>
                  <a:lnTo>
                    <a:pt x="1301496" y="1607820"/>
                  </a:lnTo>
                  <a:lnTo>
                    <a:pt x="1082040" y="1607820"/>
                  </a:lnTo>
                  <a:lnTo>
                    <a:pt x="1082040" y="1857756"/>
                  </a:lnTo>
                  <a:close/>
                </a:path>
                <a:path w="1965960" h="1866900">
                  <a:moveTo>
                    <a:pt x="1303019" y="621792"/>
                  </a:moveTo>
                  <a:lnTo>
                    <a:pt x="1522475" y="621792"/>
                  </a:lnTo>
                  <a:lnTo>
                    <a:pt x="1522475" y="371856"/>
                  </a:lnTo>
                  <a:lnTo>
                    <a:pt x="1303019" y="371856"/>
                  </a:lnTo>
                  <a:lnTo>
                    <a:pt x="1303019" y="621792"/>
                  </a:lnTo>
                  <a:close/>
                </a:path>
                <a:path w="1965960" h="1866900">
                  <a:moveTo>
                    <a:pt x="1303019" y="743712"/>
                  </a:moveTo>
                  <a:lnTo>
                    <a:pt x="1522475" y="743712"/>
                  </a:lnTo>
                  <a:lnTo>
                    <a:pt x="1522475" y="493776"/>
                  </a:lnTo>
                  <a:lnTo>
                    <a:pt x="1303019" y="493776"/>
                  </a:lnTo>
                  <a:lnTo>
                    <a:pt x="1303019" y="743712"/>
                  </a:lnTo>
                  <a:close/>
                </a:path>
                <a:path w="1965960" h="1866900">
                  <a:moveTo>
                    <a:pt x="1412748" y="743712"/>
                  </a:moveTo>
                  <a:lnTo>
                    <a:pt x="1632203" y="743712"/>
                  </a:lnTo>
                  <a:lnTo>
                    <a:pt x="1632203" y="493776"/>
                  </a:lnTo>
                  <a:lnTo>
                    <a:pt x="1412748" y="493776"/>
                  </a:lnTo>
                  <a:lnTo>
                    <a:pt x="1412748" y="743712"/>
                  </a:lnTo>
                  <a:close/>
                </a:path>
                <a:path w="1965960" h="1866900">
                  <a:moveTo>
                    <a:pt x="1414272" y="995172"/>
                  </a:moveTo>
                  <a:lnTo>
                    <a:pt x="1633727" y="995172"/>
                  </a:lnTo>
                  <a:lnTo>
                    <a:pt x="1633727" y="745236"/>
                  </a:lnTo>
                  <a:lnTo>
                    <a:pt x="1414272" y="745236"/>
                  </a:lnTo>
                  <a:lnTo>
                    <a:pt x="1414272" y="995172"/>
                  </a:lnTo>
                  <a:close/>
                </a:path>
                <a:path w="1965960" h="1866900">
                  <a:moveTo>
                    <a:pt x="1304543" y="995172"/>
                  </a:moveTo>
                  <a:lnTo>
                    <a:pt x="1523999" y="995172"/>
                  </a:lnTo>
                  <a:lnTo>
                    <a:pt x="1523999" y="745236"/>
                  </a:lnTo>
                  <a:lnTo>
                    <a:pt x="1304543" y="745236"/>
                  </a:lnTo>
                  <a:lnTo>
                    <a:pt x="1304543" y="995172"/>
                  </a:lnTo>
                  <a:close/>
                </a:path>
                <a:path w="1965960" h="1866900">
                  <a:moveTo>
                    <a:pt x="1304543" y="1117092"/>
                  </a:moveTo>
                  <a:lnTo>
                    <a:pt x="1523999" y="1117092"/>
                  </a:lnTo>
                  <a:lnTo>
                    <a:pt x="1523999" y="867156"/>
                  </a:lnTo>
                  <a:lnTo>
                    <a:pt x="1304543" y="867156"/>
                  </a:lnTo>
                  <a:lnTo>
                    <a:pt x="1304543" y="1117092"/>
                  </a:lnTo>
                  <a:close/>
                </a:path>
                <a:path w="1965960" h="1866900">
                  <a:moveTo>
                    <a:pt x="1414272" y="1117092"/>
                  </a:moveTo>
                  <a:lnTo>
                    <a:pt x="1633727" y="1117092"/>
                  </a:lnTo>
                  <a:lnTo>
                    <a:pt x="1633727" y="867156"/>
                  </a:lnTo>
                  <a:lnTo>
                    <a:pt x="1414272" y="867156"/>
                  </a:lnTo>
                  <a:lnTo>
                    <a:pt x="1414272" y="1117092"/>
                  </a:lnTo>
                  <a:close/>
                </a:path>
                <a:path w="1965960" h="1866900">
                  <a:moveTo>
                    <a:pt x="1414272" y="1363980"/>
                  </a:moveTo>
                  <a:lnTo>
                    <a:pt x="1633727" y="1363980"/>
                  </a:lnTo>
                  <a:lnTo>
                    <a:pt x="1633727" y="1114044"/>
                  </a:lnTo>
                  <a:lnTo>
                    <a:pt x="1414272" y="1114044"/>
                  </a:lnTo>
                  <a:lnTo>
                    <a:pt x="1414272" y="1363980"/>
                  </a:lnTo>
                  <a:close/>
                </a:path>
                <a:path w="1965960" h="1866900">
                  <a:moveTo>
                    <a:pt x="1304543" y="1363980"/>
                  </a:moveTo>
                  <a:lnTo>
                    <a:pt x="1523999" y="1363980"/>
                  </a:lnTo>
                  <a:lnTo>
                    <a:pt x="1523999" y="1114044"/>
                  </a:lnTo>
                  <a:lnTo>
                    <a:pt x="1304543" y="1114044"/>
                  </a:lnTo>
                  <a:lnTo>
                    <a:pt x="1304543" y="1363980"/>
                  </a:lnTo>
                  <a:close/>
                </a:path>
                <a:path w="1965960" h="1866900">
                  <a:moveTo>
                    <a:pt x="1304543" y="1485900"/>
                  </a:moveTo>
                  <a:lnTo>
                    <a:pt x="1523999" y="1485900"/>
                  </a:lnTo>
                  <a:lnTo>
                    <a:pt x="1523999" y="1235964"/>
                  </a:lnTo>
                  <a:lnTo>
                    <a:pt x="1304543" y="1235964"/>
                  </a:lnTo>
                  <a:lnTo>
                    <a:pt x="1304543" y="1485900"/>
                  </a:lnTo>
                  <a:close/>
                </a:path>
                <a:path w="1965960" h="1866900">
                  <a:moveTo>
                    <a:pt x="1414272" y="1485900"/>
                  </a:moveTo>
                  <a:lnTo>
                    <a:pt x="1633727" y="1485900"/>
                  </a:lnTo>
                  <a:lnTo>
                    <a:pt x="1633727" y="1235964"/>
                  </a:lnTo>
                  <a:lnTo>
                    <a:pt x="1414272" y="1235964"/>
                  </a:lnTo>
                  <a:lnTo>
                    <a:pt x="1414272" y="1485900"/>
                  </a:lnTo>
                  <a:close/>
                </a:path>
                <a:path w="1965960" h="1866900">
                  <a:moveTo>
                    <a:pt x="1415796" y="1735836"/>
                  </a:moveTo>
                  <a:lnTo>
                    <a:pt x="1635252" y="1735836"/>
                  </a:lnTo>
                  <a:lnTo>
                    <a:pt x="1635252" y="1485900"/>
                  </a:lnTo>
                  <a:lnTo>
                    <a:pt x="1415796" y="1485900"/>
                  </a:lnTo>
                  <a:lnTo>
                    <a:pt x="1415796" y="1735836"/>
                  </a:lnTo>
                  <a:close/>
                </a:path>
                <a:path w="1965960" h="1866900">
                  <a:moveTo>
                    <a:pt x="1306067" y="1735836"/>
                  </a:moveTo>
                  <a:lnTo>
                    <a:pt x="1525523" y="1735836"/>
                  </a:lnTo>
                  <a:lnTo>
                    <a:pt x="1525523" y="1485900"/>
                  </a:lnTo>
                  <a:lnTo>
                    <a:pt x="1306067" y="1485900"/>
                  </a:lnTo>
                  <a:lnTo>
                    <a:pt x="1306067" y="1735836"/>
                  </a:lnTo>
                  <a:close/>
                </a:path>
                <a:path w="1965960" h="1866900">
                  <a:moveTo>
                    <a:pt x="1306067" y="1859280"/>
                  </a:moveTo>
                  <a:lnTo>
                    <a:pt x="1525523" y="1859280"/>
                  </a:lnTo>
                  <a:lnTo>
                    <a:pt x="1525523" y="1609344"/>
                  </a:lnTo>
                  <a:lnTo>
                    <a:pt x="1306067" y="1609344"/>
                  </a:lnTo>
                  <a:lnTo>
                    <a:pt x="1306067" y="1859280"/>
                  </a:lnTo>
                  <a:close/>
                </a:path>
                <a:path w="1965960" h="1866900">
                  <a:moveTo>
                    <a:pt x="1415796" y="1859280"/>
                  </a:moveTo>
                  <a:lnTo>
                    <a:pt x="1635252" y="1859280"/>
                  </a:lnTo>
                  <a:lnTo>
                    <a:pt x="1635252" y="1609344"/>
                  </a:lnTo>
                  <a:lnTo>
                    <a:pt x="1415796" y="1609344"/>
                  </a:lnTo>
                  <a:lnTo>
                    <a:pt x="1415796" y="1859280"/>
                  </a:lnTo>
                  <a:close/>
                </a:path>
                <a:path w="1965960" h="1866900">
                  <a:moveTo>
                    <a:pt x="1523999" y="1114044"/>
                  </a:moveTo>
                  <a:lnTo>
                    <a:pt x="1743455" y="1114044"/>
                  </a:lnTo>
                  <a:lnTo>
                    <a:pt x="1743455" y="864108"/>
                  </a:lnTo>
                  <a:lnTo>
                    <a:pt x="1523999" y="864108"/>
                  </a:lnTo>
                  <a:lnTo>
                    <a:pt x="1523999" y="1114044"/>
                  </a:lnTo>
                  <a:close/>
                </a:path>
                <a:path w="1965960" h="1866900">
                  <a:moveTo>
                    <a:pt x="1630679" y="1240536"/>
                  </a:moveTo>
                  <a:lnTo>
                    <a:pt x="1850136" y="1240536"/>
                  </a:lnTo>
                  <a:lnTo>
                    <a:pt x="1850136" y="990600"/>
                  </a:lnTo>
                  <a:lnTo>
                    <a:pt x="1630679" y="990600"/>
                  </a:lnTo>
                  <a:lnTo>
                    <a:pt x="1630679" y="1240536"/>
                  </a:lnTo>
                  <a:close/>
                </a:path>
                <a:path w="1965960" h="1866900">
                  <a:moveTo>
                    <a:pt x="1740408" y="1240536"/>
                  </a:moveTo>
                  <a:lnTo>
                    <a:pt x="1959864" y="1240536"/>
                  </a:lnTo>
                  <a:lnTo>
                    <a:pt x="1959864" y="990600"/>
                  </a:lnTo>
                  <a:lnTo>
                    <a:pt x="1740408" y="990600"/>
                  </a:lnTo>
                  <a:lnTo>
                    <a:pt x="1740408" y="1240536"/>
                  </a:lnTo>
                  <a:close/>
                </a:path>
                <a:path w="1965960" h="1866900">
                  <a:moveTo>
                    <a:pt x="1741931" y="1490472"/>
                  </a:moveTo>
                  <a:lnTo>
                    <a:pt x="1961388" y="1490472"/>
                  </a:lnTo>
                  <a:lnTo>
                    <a:pt x="1961388" y="1240536"/>
                  </a:lnTo>
                  <a:lnTo>
                    <a:pt x="1741931" y="1240536"/>
                  </a:lnTo>
                  <a:lnTo>
                    <a:pt x="1741931" y="1490472"/>
                  </a:lnTo>
                  <a:close/>
                </a:path>
                <a:path w="1965960" h="1866900">
                  <a:moveTo>
                    <a:pt x="1633727" y="1490472"/>
                  </a:moveTo>
                  <a:lnTo>
                    <a:pt x="1851660" y="1490472"/>
                  </a:lnTo>
                  <a:lnTo>
                    <a:pt x="1851660" y="1240536"/>
                  </a:lnTo>
                  <a:lnTo>
                    <a:pt x="1633727" y="1240536"/>
                  </a:lnTo>
                  <a:lnTo>
                    <a:pt x="1633727" y="1490472"/>
                  </a:lnTo>
                  <a:close/>
                </a:path>
                <a:path w="1965960" h="1866900">
                  <a:moveTo>
                    <a:pt x="1633727" y="1613916"/>
                  </a:moveTo>
                  <a:lnTo>
                    <a:pt x="1851660" y="1613916"/>
                  </a:lnTo>
                  <a:lnTo>
                    <a:pt x="1851660" y="1363980"/>
                  </a:lnTo>
                  <a:lnTo>
                    <a:pt x="1633727" y="1363980"/>
                  </a:lnTo>
                  <a:lnTo>
                    <a:pt x="1633727" y="1613916"/>
                  </a:lnTo>
                  <a:close/>
                </a:path>
                <a:path w="1965960" h="1866900">
                  <a:moveTo>
                    <a:pt x="1741931" y="1613916"/>
                  </a:moveTo>
                  <a:lnTo>
                    <a:pt x="1961388" y="1613916"/>
                  </a:lnTo>
                  <a:lnTo>
                    <a:pt x="1961388" y="1363980"/>
                  </a:lnTo>
                  <a:lnTo>
                    <a:pt x="1741931" y="1363980"/>
                  </a:lnTo>
                  <a:lnTo>
                    <a:pt x="1741931" y="1613916"/>
                  </a:lnTo>
                  <a:close/>
                </a:path>
                <a:path w="1965960" h="1866900">
                  <a:moveTo>
                    <a:pt x="1630679" y="1741932"/>
                  </a:moveTo>
                  <a:lnTo>
                    <a:pt x="1850136" y="1741932"/>
                  </a:lnTo>
                  <a:lnTo>
                    <a:pt x="1850136" y="1490472"/>
                  </a:lnTo>
                  <a:lnTo>
                    <a:pt x="1630679" y="1490472"/>
                  </a:lnTo>
                  <a:lnTo>
                    <a:pt x="1630679" y="1741932"/>
                  </a:lnTo>
                  <a:close/>
                </a:path>
                <a:path w="1965960" h="1866900">
                  <a:moveTo>
                    <a:pt x="1194816" y="618744"/>
                  </a:moveTo>
                  <a:lnTo>
                    <a:pt x="1412748" y="618744"/>
                  </a:lnTo>
                  <a:lnTo>
                    <a:pt x="1412748" y="368808"/>
                  </a:lnTo>
                  <a:lnTo>
                    <a:pt x="1194816" y="368808"/>
                  </a:lnTo>
                  <a:lnTo>
                    <a:pt x="1194816" y="618744"/>
                  </a:lnTo>
                  <a:close/>
                </a:path>
                <a:path w="1965960" h="1866900">
                  <a:moveTo>
                    <a:pt x="1417319" y="871728"/>
                  </a:moveTo>
                  <a:lnTo>
                    <a:pt x="1636776" y="871728"/>
                  </a:lnTo>
                  <a:lnTo>
                    <a:pt x="1636776" y="621792"/>
                  </a:lnTo>
                  <a:lnTo>
                    <a:pt x="1417319" y="621792"/>
                  </a:lnTo>
                  <a:lnTo>
                    <a:pt x="1417319" y="871728"/>
                  </a:lnTo>
                  <a:close/>
                </a:path>
                <a:path w="1965960" h="1866900">
                  <a:moveTo>
                    <a:pt x="1748027" y="1365504"/>
                  </a:moveTo>
                  <a:lnTo>
                    <a:pt x="1965960" y="1365504"/>
                  </a:lnTo>
                  <a:lnTo>
                    <a:pt x="1965960" y="1115568"/>
                  </a:lnTo>
                  <a:lnTo>
                    <a:pt x="1748027" y="1115568"/>
                  </a:lnTo>
                  <a:lnTo>
                    <a:pt x="1748027" y="1365504"/>
                  </a:lnTo>
                  <a:close/>
                </a:path>
                <a:path w="1965960" h="1866900">
                  <a:moveTo>
                    <a:pt x="1530096" y="1740408"/>
                  </a:moveTo>
                  <a:lnTo>
                    <a:pt x="1749552" y="1740408"/>
                  </a:lnTo>
                  <a:lnTo>
                    <a:pt x="1749552" y="1490472"/>
                  </a:lnTo>
                  <a:lnTo>
                    <a:pt x="1530096" y="1490472"/>
                  </a:lnTo>
                  <a:lnTo>
                    <a:pt x="1530096" y="1740408"/>
                  </a:lnTo>
                  <a:close/>
                </a:path>
                <a:path w="1965960" h="1866900">
                  <a:moveTo>
                    <a:pt x="1191767" y="1866900"/>
                  </a:moveTo>
                  <a:lnTo>
                    <a:pt x="1411223" y="1866900"/>
                  </a:lnTo>
                  <a:lnTo>
                    <a:pt x="1411223" y="1616964"/>
                  </a:lnTo>
                  <a:lnTo>
                    <a:pt x="1191767" y="1616964"/>
                  </a:lnTo>
                  <a:lnTo>
                    <a:pt x="1191767" y="1866900"/>
                  </a:lnTo>
                  <a:close/>
                </a:path>
                <a:path w="1965960" h="1866900">
                  <a:moveTo>
                    <a:pt x="972311" y="1616964"/>
                  </a:moveTo>
                  <a:lnTo>
                    <a:pt x="1191767" y="1616964"/>
                  </a:lnTo>
                  <a:lnTo>
                    <a:pt x="1191767" y="1367028"/>
                  </a:lnTo>
                  <a:lnTo>
                    <a:pt x="972311" y="1367028"/>
                  </a:lnTo>
                  <a:lnTo>
                    <a:pt x="972311" y="1616964"/>
                  </a:lnTo>
                  <a:close/>
                </a:path>
                <a:path w="1965960" h="1866900">
                  <a:moveTo>
                    <a:pt x="1194816" y="498348"/>
                  </a:moveTo>
                  <a:lnTo>
                    <a:pt x="1412748" y="498348"/>
                  </a:lnTo>
                  <a:lnTo>
                    <a:pt x="1412748" y="248412"/>
                  </a:lnTo>
                  <a:lnTo>
                    <a:pt x="1194816" y="248412"/>
                  </a:lnTo>
                  <a:lnTo>
                    <a:pt x="1194816" y="498348"/>
                  </a:lnTo>
                  <a:close/>
                </a:path>
                <a:path w="1965960" h="1866900">
                  <a:moveTo>
                    <a:pt x="1528572" y="1862328"/>
                  </a:moveTo>
                  <a:lnTo>
                    <a:pt x="1748027" y="1862328"/>
                  </a:lnTo>
                  <a:lnTo>
                    <a:pt x="1748027" y="1612392"/>
                  </a:lnTo>
                  <a:lnTo>
                    <a:pt x="1528572" y="1612392"/>
                  </a:lnTo>
                  <a:lnTo>
                    <a:pt x="1528572" y="1862328"/>
                  </a:lnTo>
                  <a:close/>
                </a:path>
                <a:path w="1965960" h="1866900">
                  <a:moveTo>
                    <a:pt x="630935" y="249936"/>
                  </a:moveTo>
                  <a:lnTo>
                    <a:pt x="836675" y="249936"/>
                  </a:lnTo>
                  <a:lnTo>
                    <a:pt x="836675" y="0"/>
                  </a:lnTo>
                  <a:lnTo>
                    <a:pt x="630935" y="0"/>
                  </a:lnTo>
                  <a:lnTo>
                    <a:pt x="630935" y="249936"/>
                  </a:lnTo>
                  <a:close/>
                </a:path>
                <a:path w="1965960" h="1866900">
                  <a:moveTo>
                    <a:pt x="733043" y="249936"/>
                  </a:moveTo>
                  <a:lnTo>
                    <a:pt x="940307" y="249936"/>
                  </a:lnTo>
                  <a:lnTo>
                    <a:pt x="940307" y="0"/>
                  </a:lnTo>
                  <a:lnTo>
                    <a:pt x="733043" y="0"/>
                  </a:lnTo>
                  <a:lnTo>
                    <a:pt x="733043" y="249936"/>
                  </a:lnTo>
                  <a:close/>
                </a:path>
                <a:path w="1965960" h="1866900">
                  <a:moveTo>
                    <a:pt x="733043" y="371856"/>
                  </a:moveTo>
                  <a:lnTo>
                    <a:pt x="940307" y="371856"/>
                  </a:lnTo>
                  <a:lnTo>
                    <a:pt x="940307" y="121920"/>
                  </a:lnTo>
                  <a:lnTo>
                    <a:pt x="733043" y="121920"/>
                  </a:lnTo>
                  <a:lnTo>
                    <a:pt x="733043" y="371856"/>
                  </a:lnTo>
                  <a:close/>
                </a:path>
                <a:path w="1965960" h="1866900">
                  <a:moveTo>
                    <a:pt x="630935" y="371856"/>
                  </a:moveTo>
                  <a:lnTo>
                    <a:pt x="836675" y="371856"/>
                  </a:lnTo>
                  <a:lnTo>
                    <a:pt x="836675" y="121920"/>
                  </a:lnTo>
                  <a:lnTo>
                    <a:pt x="630935" y="121920"/>
                  </a:lnTo>
                  <a:lnTo>
                    <a:pt x="630935" y="371856"/>
                  </a:lnTo>
                  <a:close/>
                </a:path>
                <a:path w="1965960" h="1866900">
                  <a:moveTo>
                    <a:pt x="627887" y="623316"/>
                  </a:moveTo>
                  <a:lnTo>
                    <a:pt x="835151" y="623316"/>
                  </a:lnTo>
                  <a:lnTo>
                    <a:pt x="835151" y="373380"/>
                  </a:lnTo>
                  <a:lnTo>
                    <a:pt x="627887" y="373380"/>
                  </a:lnTo>
                  <a:lnTo>
                    <a:pt x="627887" y="623316"/>
                  </a:lnTo>
                  <a:close/>
                </a:path>
                <a:path w="1965960" h="1866900">
                  <a:moveTo>
                    <a:pt x="731519" y="623316"/>
                  </a:moveTo>
                  <a:lnTo>
                    <a:pt x="937259" y="623316"/>
                  </a:lnTo>
                  <a:lnTo>
                    <a:pt x="937259" y="373380"/>
                  </a:lnTo>
                  <a:lnTo>
                    <a:pt x="731519" y="373380"/>
                  </a:lnTo>
                  <a:lnTo>
                    <a:pt x="731519" y="623316"/>
                  </a:lnTo>
                  <a:close/>
                </a:path>
                <a:path w="1965960" h="1866900">
                  <a:moveTo>
                    <a:pt x="731519" y="745236"/>
                  </a:moveTo>
                  <a:lnTo>
                    <a:pt x="937259" y="745236"/>
                  </a:lnTo>
                  <a:lnTo>
                    <a:pt x="937259" y="495300"/>
                  </a:lnTo>
                  <a:lnTo>
                    <a:pt x="731519" y="495300"/>
                  </a:lnTo>
                  <a:lnTo>
                    <a:pt x="731519" y="745236"/>
                  </a:lnTo>
                  <a:close/>
                </a:path>
                <a:path w="1965960" h="1866900">
                  <a:moveTo>
                    <a:pt x="627887" y="745236"/>
                  </a:moveTo>
                  <a:lnTo>
                    <a:pt x="835151" y="745236"/>
                  </a:lnTo>
                  <a:lnTo>
                    <a:pt x="835151" y="495300"/>
                  </a:lnTo>
                  <a:lnTo>
                    <a:pt x="627887" y="495300"/>
                  </a:lnTo>
                  <a:lnTo>
                    <a:pt x="627887" y="745236"/>
                  </a:lnTo>
                  <a:close/>
                </a:path>
                <a:path w="1965960" h="1866900">
                  <a:moveTo>
                    <a:pt x="629411" y="992124"/>
                  </a:moveTo>
                  <a:lnTo>
                    <a:pt x="835151" y="992124"/>
                  </a:lnTo>
                  <a:lnTo>
                    <a:pt x="835151" y="742188"/>
                  </a:lnTo>
                  <a:lnTo>
                    <a:pt x="629411" y="742188"/>
                  </a:lnTo>
                  <a:lnTo>
                    <a:pt x="629411" y="992124"/>
                  </a:lnTo>
                  <a:close/>
                </a:path>
                <a:path w="1965960" h="1866900">
                  <a:moveTo>
                    <a:pt x="731519" y="992124"/>
                  </a:moveTo>
                  <a:lnTo>
                    <a:pt x="938783" y="992124"/>
                  </a:lnTo>
                  <a:lnTo>
                    <a:pt x="938783" y="742188"/>
                  </a:lnTo>
                  <a:lnTo>
                    <a:pt x="731519" y="742188"/>
                  </a:lnTo>
                  <a:lnTo>
                    <a:pt x="731519" y="992124"/>
                  </a:lnTo>
                  <a:close/>
                </a:path>
                <a:path w="1965960" h="1866900">
                  <a:moveTo>
                    <a:pt x="731519" y="1114044"/>
                  </a:moveTo>
                  <a:lnTo>
                    <a:pt x="938783" y="1114044"/>
                  </a:lnTo>
                  <a:lnTo>
                    <a:pt x="938783" y="864108"/>
                  </a:lnTo>
                  <a:lnTo>
                    <a:pt x="731519" y="864108"/>
                  </a:lnTo>
                  <a:lnTo>
                    <a:pt x="731519" y="1114044"/>
                  </a:lnTo>
                  <a:close/>
                </a:path>
                <a:path w="1965960" h="1866900">
                  <a:moveTo>
                    <a:pt x="629411" y="1114044"/>
                  </a:moveTo>
                  <a:lnTo>
                    <a:pt x="835151" y="1114044"/>
                  </a:lnTo>
                  <a:lnTo>
                    <a:pt x="835151" y="864108"/>
                  </a:lnTo>
                  <a:lnTo>
                    <a:pt x="629411" y="864108"/>
                  </a:lnTo>
                  <a:lnTo>
                    <a:pt x="629411" y="1114044"/>
                  </a:lnTo>
                  <a:close/>
                </a:path>
                <a:path w="1965960" h="1866900">
                  <a:moveTo>
                    <a:pt x="626364" y="1363980"/>
                  </a:moveTo>
                  <a:lnTo>
                    <a:pt x="833628" y="1363980"/>
                  </a:lnTo>
                  <a:lnTo>
                    <a:pt x="833628" y="1114044"/>
                  </a:lnTo>
                  <a:lnTo>
                    <a:pt x="626364" y="1114044"/>
                  </a:lnTo>
                  <a:lnTo>
                    <a:pt x="626364" y="1363980"/>
                  </a:lnTo>
                  <a:close/>
                </a:path>
                <a:path w="1965960" h="1866900">
                  <a:moveTo>
                    <a:pt x="729996" y="1363980"/>
                  </a:moveTo>
                  <a:lnTo>
                    <a:pt x="935735" y="1363980"/>
                  </a:lnTo>
                  <a:lnTo>
                    <a:pt x="935735" y="1114044"/>
                  </a:lnTo>
                  <a:lnTo>
                    <a:pt x="729996" y="1114044"/>
                  </a:lnTo>
                  <a:lnTo>
                    <a:pt x="729996" y="1363980"/>
                  </a:lnTo>
                  <a:close/>
                </a:path>
                <a:path w="1965960" h="1866900">
                  <a:moveTo>
                    <a:pt x="729996" y="1487424"/>
                  </a:moveTo>
                  <a:lnTo>
                    <a:pt x="935735" y="1487424"/>
                  </a:lnTo>
                  <a:lnTo>
                    <a:pt x="935735" y="1237488"/>
                  </a:lnTo>
                  <a:lnTo>
                    <a:pt x="729996" y="1237488"/>
                  </a:lnTo>
                  <a:lnTo>
                    <a:pt x="729996" y="1487424"/>
                  </a:lnTo>
                  <a:close/>
                </a:path>
                <a:path w="1965960" h="1866900">
                  <a:moveTo>
                    <a:pt x="626364" y="1487424"/>
                  </a:moveTo>
                  <a:lnTo>
                    <a:pt x="833628" y="1487424"/>
                  </a:lnTo>
                  <a:lnTo>
                    <a:pt x="833628" y="1237488"/>
                  </a:lnTo>
                  <a:lnTo>
                    <a:pt x="626364" y="1237488"/>
                  </a:lnTo>
                  <a:lnTo>
                    <a:pt x="626364" y="1487424"/>
                  </a:lnTo>
                  <a:close/>
                </a:path>
                <a:path w="1965960" h="1866900">
                  <a:moveTo>
                    <a:pt x="626364" y="1735836"/>
                  </a:moveTo>
                  <a:lnTo>
                    <a:pt x="832104" y="1735836"/>
                  </a:lnTo>
                  <a:lnTo>
                    <a:pt x="832104" y="1485900"/>
                  </a:lnTo>
                  <a:lnTo>
                    <a:pt x="626364" y="1485900"/>
                  </a:lnTo>
                  <a:lnTo>
                    <a:pt x="626364" y="1735836"/>
                  </a:lnTo>
                  <a:close/>
                </a:path>
                <a:path w="1965960" h="1866900">
                  <a:moveTo>
                    <a:pt x="729996" y="1735836"/>
                  </a:moveTo>
                  <a:lnTo>
                    <a:pt x="935735" y="1735836"/>
                  </a:lnTo>
                  <a:lnTo>
                    <a:pt x="935735" y="1485900"/>
                  </a:lnTo>
                  <a:lnTo>
                    <a:pt x="729996" y="1485900"/>
                  </a:lnTo>
                  <a:lnTo>
                    <a:pt x="729996" y="1735836"/>
                  </a:lnTo>
                  <a:close/>
                </a:path>
                <a:path w="1965960" h="1866900">
                  <a:moveTo>
                    <a:pt x="626364" y="1857756"/>
                  </a:moveTo>
                  <a:lnTo>
                    <a:pt x="832104" y="1857756"/>
                  </a:lnTo>
                  <a:lnTo>
                    <a:pt x="832104" y="1607820"/>
                  </a:lnTo>
                  <a:lnTo>
                    <a:pt x="626364" y="1607820"/>
                  </a:lnTo>
                  <a:lnTo>
                    <a:pt x="626364" y="1857756"/>
                  </a:lnTo>
                  <a:close/>
                </a:path>
                <a:path w="1965960" h="1866900">
                  <a:moveTo>
                    <a:pt x="419099" y="621792"/>
                  </a:moveTo>
                  <a:lnTo>
                    <a:pt x="624839" y="621792"/>
                  </a:lnTo>
                  <a:lnTo>
                    <a:pt x="624839" y="371856"/>
                  </a:lnTo>
                  <a:lnTo>
                    <a:pt x="419099" y="371856"/>
                  </a:lnTo>
                  <a:lnTo>
                    <a:pt x="419099" y="621792"/>
                  </a:lnTo>
                  <a:close/>
                </a:path>
                <a:path w="1965960" h="1866900">
                  <a:moveTo>
                    <a:pt x="419099" y="743712"/>
                  </a:moveTo>
                  <a:lnTo>
                    <a:pt x="624839" y="743712"/>
                  </a:lnTo>
                  <a:lnTo>
                    <a:pt x="624839" y="493776"/>
                  </a:lnTo>
                  <a:lnTo>
                    <a:pt x="419099" y="493776"/>
                  </a:lnTo>
                  <a:lnTo>
                    <a:pt x="419099" y="743712"/>
                  </a:lnTo>
                  <a:close/>
                </a:path>
                <a:path w="1965960" h="1866900">
                  <a:moveTo>
                    <a:pt x="315467" y="743712"/>
                  </a:moveTo>
                  <a:lnTo>
                    <a:pt x="522731" y="743712"/>
                  </a:lnTo>
                  <a:lnTo>
                    <a:pt x="522731" y="493776"/>
                  </a:lnTo>
                  <a:lnTo>
                    <a:pt x="315467" y="493776"/>
                  </a:lnTo>
                  <a:lnTo>
                    <a:pt x="315467" y="743712"/>
                  </a:lnTo>
                  <a:close/>
                </a:path>
                <a:path w="1965960" h="1866900">
                  <a:moveTo>
                    <a:pt x="313944" y="995172"/>
                  </a:moveTo>
                  <a:lnTo>
                    <a:pt x="519684" y="995172"/>
                  </a:lnTo>
                  <a:lnTo>
                    <a:pt x="519684" y="745236"/>
                  </a:lnTo>
                  <a:lnTo>
                    <a:pt x="313944" y="745236"/>
                  </a:lnTo>
                  <a:lnTo>
                    <a:pt x="313944" y="995172"/>
                  </a:lnTo>
                  <a:close/>
                </a:path>
                <a:path w="1965960" h="1866900">
                  <a:moveTo>
                    <a:pt x="417575" y="995172"/>
                  </a:moveTo>
                  <a:lnTo>
                    <a:pt x="623315" y="995172"/>
                  </a:lnTo>
                  <a:lnTo>
                    <a:pt x="623315" y="745236"/>
                  </a:lnTo>
                  <a:lnTo>
                    <a:pt x="417575" y="745236"/>
                  </a:lnTo>
                  <a:lnTo>
                    <a:pt x="417575" y="995172"/>
                  </a:lnTo>
                  <a:close/>
                </a:path>
                <a:path w="1965960" h="1866900">
                  <a:moveTo>
                    <a:pt x="417575" y="1117092"/>
                  </a:moveTo>
                  <a:lnTo>
                    <a:pt x="623315" y="1117092"/>
                  </a:lnTo>
                  <a:lnTo>
                    <a:pt x="623315" y="867156"/>
                  </a:lnTo>
                  <a:lnTo>
                    <a:pt x="417575" y="867156"/>
                  </a:lnTo>
                  <a:lnTo>
                    <a:pt x="417575" y="1117092"/>
                  </a:lnTo>
                  <a:close/>
                </a:path>
                <a:path w="1965960" h="1866900">
                  <a:moveTo>
                    <a:pt x="313944" y="1117092"/>
                  </a:moveTo>
                  <a:lnTo>
                    <a:pt x="519684" y="1117092"/>
                  </a:lnTo>
                  <a:lnTo>
                    <a:pt x="519684" y="867156"/>
                  </a:lnTo>
                  <a:lnTo>
                    <a:pt x="313944" y="867156"/>
                  </a:lnTo>
                  <a:lnTo>
                    <a:pt x="313944" y="1117092"/>
                  </a:lnTo>
                  <a:close/>
                </a:path>
                <a:path w="1965960" h="1866900">
                  <a:moveTo>
                    <a:pt x="313944" y="1363980"/>
                  </a:moveTo>
                  <a:lnTo>
                    <a:pt x="521208" y="1363980"/>
                  </a:lnTo>
                  <a:lnTo>
                    <a:pt x="521208" y="1114044"/>
                  </a:lnTo>
                  <a:lnTo>
                    <a:pt x="313944" y="1114044"/>
                  </a:lnTo>
                  <a:lnTo>
                    <a:pt x="313944" y="1363980"/>
                  </a:lnTo>
                  <a:close/>
                </a:path>
                <a:path w="1965960" h="1866900">
                  <a:moveTo>
                    <a:pt x="417575" y="1363980"/>
                  </a:moveTo>
                  <a:lnTo>
                    <a:pt x="623315" y="1363980"/>
                  </a:lnTo>
                  <a:lnTo>
                    <a:pt x="623315" y="1114044"/>
                  </a:lnTo>
                  <a:lnTo>
                    <a:pt x="417575" y="1114044"/>
                  </a:lnTo>
                  <a:lnTo>
                    <a:pt x="417575" y="1363980"/>
                  </a:lnTo>
                  <a:close/>
                </a:path>
                <a:path w="1965960" h="1866900">
                  <a:moveTo>
                    <a:pt x="417575" y="1485900"/>
                  </a:moveTo>
                  <a:lnTo>
                    <a:pt x="623315" y="1485900"/>
                  </a:lnTo>
                  <a:lnTo>
                    <a:pt x="623315" y="1235964"/>
                  </a:lnTo>
                  <a:lnTo>
                    <a:pt x="417575" y="1235964"/>
                  </a:lnTo>
                  <a:lnTo>
                    <a:pt x="417575" y="1485900"/>
                  </a:lnTo>
                  <a:close/>
                </a:path>
                <a:path w="1965960" h="1866900">
                  <a:moveTo>
                    <a:pt x="313944" y="1485900"/>
                  </a:moveTo>
                  <a:lnTo>
                    <a:pt x="521208" y="1485900"/>
                  </a:lnTo>
                  <a:lnTo>
                    <a:pt x="521208" y="1235964"/>
                  </a:lnTo>
                  <a:lnTo>
                    <a:pt x="313944" y="1235964"/>
                  </a:lnTo>
                  <a:lnTo>
                    <a:pt x="313944" y="1485900"/>
                  </a:lnTo>
                  <a:close/>
                </a:path>
                <a:path w="1965960" h="1866900">
                  <a:moveTo>
                    <a:pt x="312419" y="1735836"/>
                  </a:moveTo>
                  <a:lnTo>
                    <a:pt x="518159" y="1735836"/>
                  </a:lnTo>
                  <a:lnTo>
                    <a:pt x="518159" y="1485900"/>
                  </a:lnTo>
                  <a:lnTo>
                    <a:pt x="312419" y="1485900"/>
                  </a:lnTo>
                  <a:lnTo>
                    <a:pt x="312419" y="1735836"/>
                  </a:lnTo>
                  <a:close/>
                </a:path>
                <a:path w="1965960" h="1866900">
                  <a:moveTo>
                    <a:pt x="416052" y="1735836"/>
                  </a:moveTo>
                  <a:lnTo>
                    <a:pt x="621791" y="1735836"/>
                  </a:lnTo>
                  <a:lnTo>
                    <a:pt x="621791" y="1485900"/>
                  </a:lnTo>
                  <a:lnTo>
                    <a:pt x="416052" y="1485900"/>
                  </a:lnTo>
                  <a:lnTo>
                    <a:pt x="416052" y="1735836"/>
                  </a:lnTo>
                  <a:close/>
                </a:path>
                <a:path w="1965960" h="1866900">
                  <a:moveTo>
                    <a:pt x="416052" y="1859280"/>
                  </a:moveTo>
                  <a:lnTo>
                    <a:pt x="621791" y="1859280"/>
                  </a:lnTo>
                  <a:lnTo>
                    <a:pt x="621791" y="1609344"/>
                  </a:lnTo>
                  <a:lnTo>
                    <a:pt x="416052" y="1609344"/>
                  </a:lnTo>
                  <a:lnTo>
                    <a:pt x="416052" y="1859280"/>
                  </a:lnTo>
                  <a:close/>
                </a:path>
                <a:path w="1965960" h="1866900">
                  <a:moveTo>
                    <a:pt x="312419" y="1859280"/>
                  </a:moveTo>
                  <a:lnTo>
                    <a:pt x="518159" y="1859280"/>
                  </a:lnTo>
                  <a:lnTo>
                    <a:pt x="518159" y="1609344"/>
                  </a:lnTo>
                  <a:lnTo>
                    <a:pt x="312419" y="1609344"/>
                  </a:lnTo>
                  <a:lnTo>
                    <a:pt x="312419" y="1859280"/>
                  </a:lnTo>
                  <a:close/>
                </a:path>
                <a:path w="1965960" h="1866900">
                  <a:moveTo>
                    <a:pt x="210311" y="1114044"/>
                  </a:moveTo>
                  <a:lnTo>
                    <a:pt x="417575" y="1114044"/>
                  </a:lnTo>
                  <a:lnTo>
                    <a:pt x="417575" y="864108"/>
                  </a:lnTo>
                  <a:lnTo>
                    <a:pt x="210311" y="864108"/>
                  </a:lnTo>
                  <a:lnTo>
                    <a:pt x="210311" y="1114044"/>
                  </a:lnTo>
                  <a:close/>
                </a:path>
                <a:path w="1965960" h="1866900">
                  <a:moveTo>
                    <a:pt x="109728" y="1240536"/>
                  </a:moveTo>
                  <a:lnTo>
                    <a:pt x="316991" y="1240536"/>
                  </a:lnTo>
                  <a:lnTo>
                    <a:pt x="316991" y="990600"/>
                  </a:lnTo>
                  <a:lnTo>
                    <a:pt x="109728" y="990600"/>
                  </a:lnTo>
                  <a:lnTo>
                    <a:pt x="109728" y="1240536"/>
                  </a:lnTo>
                  <a:close/>
                </a:path>
                <a:path w="1965960" h="1866900">
                  <a:moveTo>
                    <a:pt x="7619" y="1240536"/>
                  </a:moveTo>
                  <a:lnTo>
                    <a:pt x="213359" y="1240536"/>
                  </a:lnTo>
                  <a:lnTo>
                    <a:pt x="213359" y="990600"/>
                  </a:lnTo>
                  <a:lnTo>
                    <a:pt x="7619" y="990600"/>
                  </a:lnTo>
                  <a:lnTo>
                    <a:pt x="7619" y="1240536"/>
                  </a:lnTo>
                  <a:close/>
                </a:path>
                <a:path w="1965960" h="1866900">
                  <a:moveTo>
                    <a:pt x="4571" y="1490472"/>
                  </a:moveTo>
                  <a:lnTo>
                    <a:pt x="211835" y="1490472"/>
                  </a:lnTo>
                  <a:lnTo>
                    <a:pt x="211835" y="1240536"/>
                  </a:lnTo>
                  <a:lnTo>
                    <a:pt x="4571" y="1240536"/>
                  </a:lnTo>
                  <a:lnTo>
                    <a:pt x="4571" y="1490472"/>
                  </a:lnTo>
                  <a:close/>
                </a:path>
                <a:path w="1965960" h="1866900">
                  <a:moveTo>
                    <a:pt x="108203" y="1490472"/>
                  </a:moveTo>
                  <a:lnTo>
                    <a:pt x="313944" y="1490472"/>
                  </a:lnTo>
                  <a:lnTo>
                    <a:pt x="313944" y="1240536"/>
                  </a:lnTo>
                  <a:lnTo>
                    <a:pt x="108203" y="1240536"/>
                  </a:lnTo>
                  <a:lnTo>
                    <a:pt x="108203" y="1490472"/>
                  </a:lnTo>
                  <a:close/>
                </a:path>
                <a:path w="1965960" h="1866900">
                  <a:moveTo>
                    <a:pt x="108203" y="1613916"/>
                  </a:moveTo>
                  <a:lnTo>
                    <a:pt x="313944" y="1613916"/>
                  </a:lnTo>
                  <a:lnTo>
                    <a:pt x="313944" y="1363980"/>
                  </a:lnTo>
                  <a:lnTo>
                    <a:pt x="108203" y="1363980"/>
                  </a:lnTo>
                  <a:lnTo>
                    <a:pt x="108203" y="1613916"/>
                  </a:lnTo>
                  <a:close/>
                </a:path>
                <a:path w="1965960" h="1866900">
                  <a:moveTo>
                    <a:pt x="4571" y="1613916"/>
                  </a:moveTo>
                  <a:lnTo>
                    <a:pt x="211835" y="1613916"/>
                  </a:lnTo>
                  <a:lnTo>
                    <a:pt x="211835" y="1363980"/>
                  </a:lnTo>
                  <a:lnTo>
                    <a:pt x="4571" y="1363980"/>
                  </a:lnTo>
                  <a:lnTo>
                    <a:pt x="4571" y="1613916"/>
                  </a:lnTo>
                  <a:close/>
                </a:path>
                <a:path w="1965960" h="1866900">
                  <a:moveTo>
                    <a:pt x="111251" y="1741932"/>
                  </a:moveTo>
                  <a:lnTo>
                    <a:pt x="316991" y="1741932"/>
                  </a:lnTo>
                  <a:lnTo>
                    <a:pt x="316991" y="1490472"/>
                  </a:lnTo>
                  <a:lnTo>
                    <a:pt x="111251" y="1490472"/>
                  </a:lnTo>
                  <a:lnTo>
                    <a:pt x="111251" y="1741932"/>
                  </a:lnTo>
                  <a:close/>
                </a:path>
                <a:path w="1965960" h="1866900">
                  <a:moveTo>
                    <a:pt x="521208" y="618744"/>
                  </a:moveTo>
                  <a:lnTo>
                    <a:pt x="726947" y="618744"/>
                  </a:lnTo>
                  <a:lnTo>
                    <a:pt x="726947" y="368808"/>
                  </a:lnTo>
                  <a:lnTo>
                    <a:pt x="521208" y="368808"/>
                  </a:lnTo>
                  <a:lnTo>
                    <a:pt x="521208" y="618744"/>
                  </a:lnTo>
                  <a:close/>
                </a:path>
                <a:path w="1965960" h="1866900">
                  <a:moveTo>
                    <a:pt x="310895" y="871728"/>
                  </a:moveTo>
                  <a:lnTo>
                    <a:pt x="516635" y="871728"/>
                  </a:lnTo>
                  <a:lnTo>
                    <a:pt x="516635" y="621792"/>
                  </a:lnTo>
                  <a:lnTo>
                    <a:pt x="310895" y="621792"/>
                  </a:lnTo>
                  <a:lnTo>
                    <a:pt x="310895" y="871728"/>
                  </a:lnTo>
                  <a:close/>
                </a:path>
                <a:path w="1965960" h="1866900">
                  <a:moveTo>
                    <a:pt x="0" y="1365504"/>
                  </a:moveTo>
                  <a:lnTo>
                    <a:pt x="207264" y="1365504"/>
                  </a:lnTo>
                  <a:lnTo>
                    <a:pt x="207264" y="1115568"/>
                  </a:lnTo>
                  <a:lnTo>
                    <a:pt x="0" y="1115568"/>
                  </a:lnTo>
                  <a:lnTo>
                    <a:pt x="0" y="1365504"/>
                  </a:lnTo>
                  <a:close/>
                </a:path>
                <a:path w="1965960" h="1866900">
                  <a:moveTo>
                    <a:pt x="204215" y="1740408"/>
                  </a:moveTo>
                  <a:lnTo>
                    <a:pt x="411479" y="1740408"/>
                  </a:lnTo>
                  <a:lnTo>
                    <a:pt x="411479" y="1490472"/>
                  </a:lnTo>
                  <a:lnTo>
                    <a:pt x="204215" y="1490472"/>
                  </a:lnTo>
                  <a:lnTo>
                    <a:pt x="204215" y="1740408"/>
                  </a:lnTo>
                  <a:close/>
                </a:path>
                <a:path w="1965960" h="1866900">
                  <a:moveTo>
                    <a:pt x="524255" y="1866900"/>
                  </a:moveTo>
                  <a:lnTo>
                    <a:pt x="729995" y="1866900"/>
                  </a:lnTo>
                  <a:lnTo>
                    <a:pt x="729995" y="1616964"/>
                  </a:lnTo>
                  <a:lnTo>
                    <a:pt x="524255" y="1616964"/>
                  </a:lnTo>
                  <a:lnTo>
                    <a:pt x="524255" y="1866900"/>
                  </a:lnTo>
                  <a:close/>
                </a:path>
                <a:path w="1965960" h="1866900">
                  <a:moveTo>
                    <a:pt x="729996" y="1616964"/>
                  </a:moveTo>
                  <a:lnTo>
                    <a:pt x="935735" y="1616964"/>
                  </a:lnTo>
                  <a:lnTo>
                    <a:pt x="935735" y="1367028"/>
                  </a:lnTo>
                  <a:lnTo>
                    <a:pt x="729996" y="1367028"/>
                  </a:lnTo>
                  <a:lnTo>
                    <a:pt x="729996" y="1616964"/>
                  </a:lnTo>
                  <a:close/>
                </a:path>
                <a:path w="1965960" h="1866900">
                  <a:moveTo>
                    <a:pt x="521208" y="498348"/>
                  </a:moveTo>
                  <a:lnTo>
                    <a:pt x="726947" y="498348"/>
                  </a:lnTo>
                  <a:lnTo>
                    <a:pt x="726947" y="248412"/>
                  </a:lnTo>
                  <a:lnTo>
                    <a:pt x="521208" y="248412"/>
                  </a:lnTo>
                  <a:lnTo>
                    <a:pt x="521208" y="498348"/>
                  </a:lnTo>
                  <a:close/>
                </a:path>
                <a:path w="1965960" h="1866900">
                  <a:moveTo>
                    <a:pt x="207263" y="1862328"/>
                  </a:moveTo>
                  <a:lnTo>
                    <a:pt x="413003" y="1862328"/>
                  </a:lnTo>
                  <a:lnTo>
                    <a:pt x="413003" y="1612392"/>
                  </a:lnTo>
                  <a:lnTo>
                    <a:pt x="207263" y="1612392"/>
                  </a:lnTo>
                  <a:lnTo>
                    <a:pt x="207263" y="1862328"/>
                  </a:lnTo>
                  <a:close/>
                </a:path>
              </a:pathLst>
            </a:custGeom>
            <a:ln w="3175">
              <a:solidFill>
                <a:srgbClr val="BB7C2C"/>
              </a:solidFill>
              <a:prstDash val="sysDot"/>
            </a:ln>
          </p:spPr>
          <p:txBody>
            <a:bodyPr wrap="square" lIns="0" tIns="0" rIns="0" bIns="0" rtlCol="0"/>
            <a:lstStyle/>
            <a:p>
              <a:endParaRPr/>
            </a:p>
          </p:txBody>
        </p:sp>
        <p:sp>
          <p:nvSpPr>
            <p:cNvPr id="85" name="object 42">
              <a:extLst>
                <a:ext uri="{FF2B5EF4-FFF2-40B4-BE49-F238E27FC236}">
                  <a16:creationId xmlns:a16="http://schemas.microsoft.com/office/drawing/2014/main" id="{573D6253-0D57-4CB4-8092-D970DB38E193}"/>
                </a:ext>
              </a:extLst>
            </p:cNvPr>
            <p:cNvSpPr/>
            <p:nvPr/>
          </p:nvSpPr>
          <p:spPr>
            <a:xfrm>
              <a:off x="1114044" y="1168908"/>
              <a:ext cx="2144267" cy="2065020"/>
            </a:xfrm>
            <a:prstGeom prst="rect">
              <a:avLst/>
            </a:prstGeom>
            <a:blipFill>
              <a:blip r:embed="rId6" cstate="print"/>
              <a:stretch>
                <a:fillRect/>
              </a:stretch>
            </a:blipFill>
          </p:spPr>
          <p:txBody>
            <a:bodyPr wrap="square" lIns="0" tIns="0" rIns="0" bIns="0" rtlCol="0"/>
            <a:lstStyle/>
            <a:p>
              <a:endParaRPr dirty="0"/>
            </a:p>
          </p:txBody>
        </p:sp>
        <p:sp>
          <p:nvSpPr>
            <p:cNvPr id="86" name="object 43">
              <a:extLst>
                <a:ext uri="{FF2B5EF4-FFF2-40B4-BE49-F238E27FC236}">
                  <a16:creationId xmlns:a16="http://schemas.microsoft.com/office/drawing/2014/main" id="{CA5B81A9-E1ED-4841-A4B5-2BDD96C9CAF1}"/>
                </a:ext>
              </a:extLst>
            </p:cNvPr>
            <p:cNvSpPr/>
            <p:nvPr/>
          </p:nvSpPr>
          <p:spPr>
            <a:xfrm>
              <a:off x="1109281" y="1164081"/>
              <a:ext cx="2153920" cy="2074545"/>
            </a:xfrm>
            <a:custGeom>
              <a:avLst/>
              <a:gdLst/>
              <a:ahLst/>
              <a:cxnLst/>
              <a:rect l="l" t="t" r="r" b="b"/>
              <a:pathLst>
                <a:path w="2153920" h="2074545">
                  <a:moveTo>
                    <a:pt x="0" y="2074545"/>
                  </a:moveTo>
                  <a:lnTo>
                    <a:pt x="2153793" y="2074545"/>
                  </a:lnTo>
                  <a:lnTo>
                    <a:pt x="2153793" y="0"/>
                  </a:lnTo>
                  <a:lnTo>
                    <a:pt x="0" y="0"/>
                  </a:lnTo>
                  <a:lnTo>
                    <a:pt x="0" y="2074545"/>
                  </a:lnTo>
                  <a:close/>
                </a:path>
              </a:pathLst>
            </a:custGeom>
            <a:ln w="9525">
              <a:solidFill>
                <a:srgbClr val="BB7C2C"/>
              </a:solidFill>
            </a:ln>
          </p:spPr>
          <p:txBody>
            <a:bodyPr wrap="square" lIns="0" tIns="0" rIns="0" bIns="0" rtlCol="0"/>
            <a:lstStyle/>
            <a:p>
              <a:endParaRPr/>
            </a:p>
          </p:txBody>
        </p:sp>
        <p:sp>
          <p:nvSpPr>
            <p:cNvPr id="87" name="object 44">
              <a:extLst>
                <a:ext uri="{FF2B5EF4-FFF2-40B4-BE49-F238E27FC236}">
                  <a16:creationId xmlns:a16="http://schemas.microsoft.com/office/drawing/2014/main" id="{42D872ED-65E5-4F2E-B39C-DC3D7793F8C2}"/>
                </a:ext>
              </a:extLst>
            </p:cNvPr>
            <p:cNvSpPr/>
            <p:nvPr/>
          </p:nvSpPr>
          <p:spPr>
            <a:xfrm>
              <a:off x="1200912" y="1292352"/>
              <a:ext cx="1965960" cy="1866900"/>
            </a:xfrm>
            <a:custGeom>
              <a:avLst/>
              <a:gdLst/>
              <a:ahLst/>
              <a:cxnLst/>
              <a:rect l="l" t="t" r="r" b="b"/>
              <a:pathLst>
                <a:path w="1965960" h="1866900">
                  <a:moveTo>
                    <a:pt x="1078992" y="249936"/>
                  </a:moveTo>
                  <a:lnTo>
                    <a:pt x="1296924" y="249936"/>
                  </a:lnTo>
                  <a:lnTo>
                    <a:pt x="1296924" y="0"/>
                  </a:lnTo>
                  <a:lnTo>
                    <a:pt x="1078992" y="0"/>
                  </a:lnTo>
                  <a:lnTo>
                    <a:pt x="1078992" y="249936"/>
                  </a:lnTo>
                  <a:close/>
                </a:path>
                <a:path w="1965960" h="1866900">
                  <a:moveTo>
                    <a:pt x="969263" y="249936"/>
                  </a:moveTo>
                  <a:lnTo>
                    <a:pt x="1188720" y="249936"/>
                  </a:lnTo>
                  <a:lnTo>
                    <a:pt x="1188720" y="0"/>
                  </a:lnTo>
                  <a:lnTo>
                    <a:pt x="969263" y="0"/>
                  </a:lnTo>
                  <a:lnTo>
                    <a:pt x="969263" y="249936"/>
                  </a:lnTo>
                  <a:close/>
                </a:path>
                <a:path w="1965960" h="1866900">
                  <a:moveTo>
                    <a:pt x="969263" y="373380"/>
                  </a:moveTo>
                  <a:lnTo>
                    <a:pt x="1188720" y="373380"/>
                  </a:lnTo>
                  <a:lnTo>
                    <a:pt x="1188720" y="123444"/>
                  </a:lnTo>
                  <a:lnTo>
                    <a:pt x="969263" y="123444"/>
                  </a:lnTo>
                  <a:lnTo>
                    <a:pt x="969263" y="373380"/>
                  </a:lnTo>
                  <a:close/>
                </a:path>
                <a:path w="1965960" h="1866900">
                  <a:moveTo>
                    <a:pt x="1078992" y="373380"/>
                  </a:moveTo>
                  <a:lnTo>
                    <a:pt x="1296924" y="373380"/>
                  </a:lnTo>
                  <a:lnTo>
                    <a:pt x="1296924" y="123444"/>
                  </a:lnTo>
                  <a:lnTo>
                    <a:pt x="1078992" y="123444"/>
                  </a:lnTo>
                  <a:lnTo>
                    <a:pt x="1078992" y="373380"/>
                  </a:lnTo>
                  <a:close/>
                </a:path>
                <a:path w="1965960" h="1866900">
                  <a:moveTo>
                    <a:pt x="1080515" y="623316"/>
                  </a:moveTo>
                  <a:lnTo>
                    <a:pt x="1299971" y="623316"/>
                  </a:lnTo>
                  <a:lnTo>
                    <a:pt x="1299971" y="373380"/>
                  </a:lnTo>
                  <a:lnTo>
                    <a:pt x="1080515" y="373380"/>
                  </a:lnTo>
                  <a:lnTo>
                    <a:pt x="1080515" y="623316"/>
                  </a:lnTo>
                  <a:close/>
                </a:path>
                <a:path w="1965960" h="1866900">
                  <a:moveTo>
                    <a:pt x="970788" y="623316"/>
                  </a:moveTo>
                  <a:lnTo>
                    <a:pt x="1190244" y="623316"/>
                  </a:lnTo>
                  <a:lnTo>
                    <a:pt x="1190244" y="373380"/>
                  </a:lnTo>
                  <a:lnTo>
                    <a:pt x="970788" y="373380"/>
                  </a:lnTo>
                  <a:lnTo>
                    <a:pt x="970788" y="623316"/>
                  </a:lnTo>
                  <a:close/>
                </a:path>
                <a:path w="1965960" h="1866900">
                  <a:moveTo>
                    <a:pt x="970788" y="745236"/>
                  </a:moveTo>
                  <a:lnTo>
                    <a:pt x="1190244" y="745236"/>
                  </a:lnTo>
                  <a:lnTo>
                    <a:pt x="1190244" y="495300"/>
                  </a:lnTo>
                  <a:lnTo>
                    <a:pt x="970788" y="495300"/>
                  </a:lnTo>
                  <a:lnTo>
                    <a:pt x="970788" y="745236"/>
                  </a:lnTo>
                  <a:close/>
                </a:path>
                <a:path w="1965960" h="1866900">
                  <a:moveTo>
                    <a:pt x="1080515" y="745236"/>
                  </a:moveTo>
                  <a:lnTo>
                    <a:pt x="1299971" y="745236"/>
                  </a:lnTo>
                  <a:lnTo>
                    <a:pt x="1299971" y="495300"/>
                  </a:lnTo>
                  <a:lnTo>
                    <a:pt x="1080515" y="495300"/>
                  </a:lnTo>
                  <a:lnTo>
                    <a:pt x="1080515" y="745236"/>
                  </a:lnTo>
                  <a:close/>
                </a:path>
                <a:path w="1965960" h="1866900">
                  <a:moveTo>
                    <a:pt x="1080515" y="992124"/>
                  </a:moveTo>
                  <a:lnTo>
                    <a:pt x="1298447" y="992124"/>
                  </a:lnTo>
                  <a:lnTo>
                    <a:pt x="1298447" y="742188"/>
                  </a:lnTo>
                  <a:lnTo>
                    <a:pt x="1080515" y="742188"/>
                  </a:lnTo>
                  <a:lnTo>
                    <a:pt x="1080515" y="992124"/>
                  </a:lnTo>
                  <a:close/>
                </a:path>
                <a:path w="1965960" h="1866900">
                  <a:moveTo>
                    <a:pt x="970788" y="992124"/>
                  </a:moveTo>
                  <a:lnTo>
                    <a:pt x="1190244" y="992124"/>
                  </a:lnTo>
                  <a:lnTo>
                    <a:pt x="1190244" y="742188"/>
                  </a:lnTo>
                  <a:lnTo>
                    <a:pt x="970788" y="742188"/>
                  </a:lnTo>
                  <a:lnTo>
                    <a:pt x="970788" y="992124"/>
                  </a:lnTo>
                  <a:close/>
                </a:path>
                <a:path w="1965960" h="1866900">
                  <a:moveTo>
                    <a:pt x="970788" y="1114044"/>
                  </a:moveTo>
                  <a:lnTo>
                    <a:pt x="1190244" y="1114044"/>
                  </a:lnTo>
                  <a:lnTo>
                    <a:pt x="1190244" y="864107"/>
                  </a:lnTo>
                  <a:lnTo>
                    <a:pt x="970788" y="864107"/>
                  </a:lnTo>
                  <a:lnTo>
                    <a:pt x="970788" y="1114044"/>
                  </a:lnTo>
                  <a:close/>
                </a:path>
                <a:path w="1965960" h="1866900">
                  <a:moveTo>
                    <a:pt x="1080515" y="1114044"/>
                  </a:moveTo>
                  <a:lnTo>
                    <a:pt x="1298447" y="1114044"/>
                  </a:lnTo>
                  <a:lnTo>
                    <a:pt x="1298447" y="864107"/>
                  </a:lnTo>
                  <a:lnTo>
                    <a:pt x="1080515" y="864107"/>
                  </a:lnTo>
                  <a:lnTo>
                    <a:pt x="1080515" y="1114044"/>
                  </a:lnTo>
                  <a:close/>
                </a:path>
                <a:path w="1965960" h="1866900">
                  <a:moveTo>
                    <a:pt x="1082039" y="1365504"/>
                  </a:moveTo>
                  <a:lnTo>
                    <a:pt x="1301495" y="1365504"/>
                  </a:lnTo>
                  <a:lnTo>
                    <a:pt x="1301495" y="1115568"/>
                  </a:lnTo>
                  <a:lnTo>
                    <a:pt x="1082039" y="1115568"/>
                  </a:lnTo>
                  <a:lnTo>
                    <a:pt x="1082039" y="1365504"/>
                  </a:lnTo>
                  <a:close/>
                </a:path>
                <a:path w="1965960" h="1866900">
                  <a:moveTo>
                    <a:pt x="972312" y="1365504"/>
                  </a:moveTo>
                  <a:lnTo>
                    <a:pt x="1191768" y="1365504"/>
                  </a:lnTo>
                  <a:lnTo>
                    <a:pt x="1191768" y="1115568"/>
                  </a:lnTo>
                  <a:lnTo>
                    <a:pt x="972312" y="1115568"/>
                  </a:lnTo>
                  <a:lnTo>
                    <a:pt x="972312" y="1365504"/>
                  </a:lnTo>
                  <a:close/>
                </a:path>
                <a:path w="1965960" h="1866900">
                  <a:moveTo>
                    <a:pt x="972312" y="1487424"/>
                  </a:moveTo>
                  <a:lnTo>
                    <a:pt x="1191768" y="1487424"/>
                  </a:lnTo>
                  <a:lnTo>
                    <a:pt x="1191768" y="1237488"/>
                  </a:lnTo>
                  <a:lnTo>
                    <a:pt x="972312" y="1237488"/>
                  </a:lnTo>
                  <a:lnTo>
                    <a:pt x="972312" y="1487424"/>
                  </a:lnTo>
                  <a:close/>
                </a:path>
                <a:path w="1965960" h="1866900">
                  <a:moveTo>
                    <a:pt x="1082039" y="1487424"/>
                  </a:moveTo>
                  <a:lnTo>
                    <a:pt x="1301495" y="1487424"/>
                  </a:lnTo>
                  <a:lnTo>
                    <a:pt x="1301495" y="1237488"/>
                  </a:lnTo>
                  <a:lnTo>
                    <a:pt x="1082039" y="1237488"/>
                  </a:lnTo>
                  <a:lnTo>
                    <a:pt x="1082039" y="1487424"/>
                  </a:lnTo>
                  <a:close/>
                </a:path>
                <a:path w="1965960" h="1866900">
                  <a:moveTo>
                    <a:pt x="1082039" y="1735836"/>
                  </a:moveTo>
                  <a:lnTo>
                    <a:pt x="1301495" y="1735836"/>
                  </a:lnTo>
                  <a:lnTo>
                    <a:pt x="1301495" y="1485900"/>
                  </a:lnTo>
                  <a:lnTo>
                    <a:pt x="1082039" y="1485900"/>
                  </a:lnTo>
                  <a:lnTo>
                    <a:pt x="1082039" y="1735836"/>
                  </a:lnTo>
                  <a:close/>
                </a:path>
                <a:path w="1965960" h="1866900">
                  <a:moveTo>
                    <a:pt x="973836" y="1735836"/>
                  </a:moveTo>
                  <a:lnTo>
                    <a:pt x="1191768" y="1735836"/>
                  </a:lnTo>
                  <a:lnTo>
                    <a:pt x="1191768" y="1485900"/>
                  </a:lnTo>
                  <a:lnTo>
                    <a:pt x="973836" y="1485900"/>
                  </a:lnTo>
                  <a:lnTo>
                    <a:pt x="973836" y="1735836"/>
                  </a:lnTo>
                  <a:close/>
                </a:path>
                <a:path w="1965960" h="1866900">
                  <a:moveTo>
                    <a:pt x="1082039" y="1859280"/>
                  </a:moveTo>
                  <a:lnTo>
                    <a:pt x="1301495" y="1859280"/>
                  </a:lnTo>
                  <a:lnTo>
                    <a:pt x="1301495" y="1607820"/>
                  </a:lnTo>
                  <a:lnTo>
                    <a:pt x="1082039" y="1607820"/>
                  </a:lnTo>
                  <a:lnTo>
                    <a:pt x="1082039" y="1859280"/>
                  </a:lnTo>
                  <a:close/>
                </a:path>
                <a:path w="1965960" h="1866900">
                  <a:moveTo>
                    <a:pt x="1303020" y="621792"/>
                  </a:moveTo>
                  <a:lnTo>
                    <a:pt x="1522476" y="621792"/>
                  </a:lnTo>
                  <a:lnTo>
                    <a:pt x="1522476" y="371856"/>
                  </a:lnTo>
                  <a:lnTo>
                    <a:pt x="1303020" y="371856"/>
                  </a:lnTo>
                  <a:lnTo>
                    <a:pt x="1303020" y="621792"/>
                  </a:lnTo>
                  <a:close/>
                </a:path>
                <a:path w="1965960" h="1866900">
                  <a:moveTo>
                    <a:pt x="1303020" y="745236"/>
                  </a:moveTo>
                  <a:lnTo>
                    <a:pt x="1522476" y="745236"/>
                  </a:lnTo>
                  <a:lnTo>
                    <a:pt x="1522476" y="495300"/>
                  </a:lnTo>
                  <a:lnTo>
                    <a:pt x="1303020" y="495300"/>
                  </a:lnTo>
                  <a:lnTo>
                    <a:pt x="1303020" y="745236"/>
                  </a:lnTo>
                  <a:close/>
                </a:path>
                <a:path w="1965960" h="1866900">
                  <a:moveTo>
                    <a:pt x="1412748" y="745236"/>
                  </a:moveTo>
                  <a:lnTo>
                    <a:pt x="1632204" y="745236"/>
                  </a:lnTo>
                  <a:lnTo>
                    <a:pt x="1632204" y="495300"/>
                  </a:lnTo>
                  <a:lnTo>
                    <a:pt x="1412748" y="495300"/>
                  </a:lnTo>
                  <a:lnTo>
                    <a:pt x="1412748" y="745236"/>
                  </a:lnTo>
                  <a:close/>
                </a:path>
                <a:path w="1965960" h="1866900">
                  <a:moveTo>
                    <a:pt x="1414271" y="995172"/>
                  </a:moveTo>
                  <a:lnTo>
                    <a:pt x="1633727" y="995172"/>
                  </a:lnTo>
                  <a:lnTo>
                    <a:pt x="1633727" y="745236"/>
                  </a:lnTo>
                  <a:lnTo>
                    <a:pt x="1414271" y="745236"/>
                  </a:lnTo>
                  <a:lnTo>
                    <a:pt x="1414271" y="995172"/>
                  </a:lnTo>
                  <a:close/>
                </a:path>
                <a:path w="1965960" h="1866900">
                  <a:moveTo>
                    <a:pt x="1304544" y="995172"/>
                  </a:moveTo>
                  <a:lnTo>
                    <a:pt x="1524000" y="995172"/>
                  </a:lnTo>
                  <a:lnTo>
                    <a:pt x="1524000" y="745236"/>
                  </a:lnTo>
                  <a:lnTo>
                    <a:pt x="1304544" y="745236"/>
                  </a:lnTo>
                  <a:lnTo>
                    <a:pt x="1304544" y="995172"/>
                  </a:lnTo>
                  <a:close/>
                </a:path>
                <a:path w="1965960" h="1866900">
                  <a:moveTo>
                    <a:pt x="1304544" y="1117092"/>
                  </a:moveTo>
                  <a:lnTo>
                    <a:pt x="1524000" y="1117092"/>
                  </a:lnTo>
                  <a:lnTo>
                    <a:pt x="1524000" y="867156"/>
                  </a:lnTo>
                  <a:lnTo>
                    <a:pt x="1304544" y="867156"/>
                  </a:lnTo>
                  <a:lnTo>
                    <a:pt x="1304544" y="1117092"/>
                  </a:lnTo>
                  <a:close/>
                </a:path>
                <a:path w="1965960" h="1866900">
                  <a:moveTo>
                    <a:pt x="1414271" y="1117092"/>
                  </a:moveTo>
                  <a:lnTo>
                    <a:pt x="1633727" y="1117092"/>
                  </a:lnTo>
                  <a:lnTo>
                    <a:pt x="1633727" y="867156"/>
                  </a:lnTo>
                  <a:lnTo>
                    <a:pt x="1414271" y="867156"/>
                  </a:lnTo>
                  <a:lnTo>
                    <a:pt x="1414271" y="1117092"/>
                  </a:lnTo>
                  <a:close/>
                </a:path>
                <a:path w="1965960" h="1866900">
                  <a:moveTo>
                    <a:pt x="1414271" y="1363980"/>
                  </a:moveTo>
                  <a:lnTo>
                    <a:pt x="1633727" y="1363980"/>
                  </a:lnTo>
                  <a:lnTo>
                    <a:pt x="1633727" y="1114044"/>
                  </a:lnTo>
                  <a:lnTo>
                    <a:pt x="1414271" y="1114044"/>
                  </a:lnTo>
                  <a:lnTo>
                    <a:pt x="1414271" y="1363980"/>
                  </a:lnTo>
                  <a:close/>
                </a:path>
                <a:path w="1965960" h="1866900">
                  <a:moveTo>
                    <a:pt x="1304544" y="1363980"/>
                  </a:moveTo>
                  <a:lnTo>
                    <a:pt x="1524000" y="1363980"/>
                  </a:lnTo>
                  <a:lnTo>
                    <a:pt x="1524000" y="1114044"/>
                  </a:lnTo>
                  <a:lnTo>
                    <a:pt x="1304544" y="1114044"/>
                  </a:lnTo>
                  <a:lnTo>
                    <a:pt x="1304544" y="1363980"/>
                  </a:lnTo>
                  <a:close/>
                </a:path>
                <a:path w="1965960" h="1866900">
                  <a:moveTo>
                    <a:pt x="1304544" y="1485900"/>
                  </a:moveTo>
                  <a:lnTo>
                    <a:pt x="1524000" y="1485900"/>
                  </a:lnTo>
                  <a:lnTo>
                    <a:pt x="1524000" y="1235964"/>
                  </a:lnTo>
                  <a:lnTo>
                    <a:pt x="1304544" y="1235964"/>
                  </a:lnTo>
                  <a:lnTo>
                    <a:pt x="1304544" y="1485900"/>
                  </a:lnTo>
                  <a:close/>
                </a:path>
                <a:path w="1965960" h="1866900">
                  <a:moveTo>
                    <a:pt x="1414271" y="1485900"/>
                  </a:moveTo>
                  <a:lnTo>
                    <a:pt x="1633727" y="1485900"/>
                  </a:lnTo>
                  <a:lnTo>
                    <a:pt x="1633727" y="1235964"/>
                  </a:lnTo>
                  <a:lnTo>
                    <a:pt x="1414271" y="1235964"/>
                  </a:lnTo>
                  <a:lnTo>
                    <a:pt x="1414271" y="1485900"/>
                  </a:lnTo>
                  <a:close/>
                </a:path>
                <a:path w="1965960" h="1866900">
                  <a:moveTo>
                    <a:pt x="1415795" y="1737360"/>
                  </a:moveTo>
                  <a:lnTo>
                    <a:pt x="1635252" y="1737360"/>
                  </a:lnTo>
                  <a:lnTo>
                    <a:pt x="1635252" y="1487424"/>
                  </a:lnTo>
                  <a:lnTo>
                    <a:pt x="1415795" y="1487424"/>
                  </a:lnTo>
                  <a:lnTo>
                    <a:pt x="1415795" y="1737360"/>
                  </a:lnTo>
                  <a:close/>
                </a:path>
                <a:path w="1965960" h="1866900">
                  <a:moveTo>
                    <a:pt x="1306068" y="1737360"/>
                  </a:moveTo>
                  <a:lnTo>
                    <a:pt x="1525524" y="1737360"/>
                  </a:lnTo>
                  <a:lnTo>
                    <a:pt x="1525524" y="1487424"/>
                  </a:lnTo>
                  <a:lnTo>
                    <a:pt x="1306068" y="1487424"/>
                  </a:lnTo>
                  <a:lnTo>
                    <a:pt x="1306068" y="1737360"/>
                  </a:lnTo>
                  <a:close/>
                </a:path>
                <a:path w="1965960" h="1866900">
                  <a:moveTo>
                    <a:pt x="1306068" y="1859280"/>
                  </a:moveTo>
                  <a:lnTo>
                    <a:pt x="1525524" y="1859280"/>
                  </a:lnTo>
                  <a:lnTo>
                    <a:pt x="1525524" y="1609344"/>
                  </a:lnTo>
                  <a:lnTo>
                    <a:pt x="1306068" y="1609344"/>
                  </a:lnTo>
                  <a:lnTo>
                    <a:pt x="1306068" y="1859280"/>
                  </a:lnTo>
                  <a:close/>
                </a:path>
                <a:path w="1965960" h="1866900">
                  <a:moveTo>
                    <a:pt x="1415795" y="1859280"/>
                  </a:moveTo>
                  <a:lnTo>
                    <a:pt x="1635252" y="1859280"/>
                  </a:lnTo>
                  <a:lnTo>
                    <a:pt x="1635252" y="1609344"/>
                  </a:lnTo>
                  <a:lnTo>
                    <a:pt x="1415795" y="1609344"/>
                  </a:lnTo>
                  <a:lnTo>
                    <a:pt x="1415795" y="1859280"/>
                  </a:lnTo>
                  <a:close/>
                </a:path>
                <a:path w="1965960" h="1866900">
                  <a:moveTo>
                    <a:pt x="1524000" y="1114044"/>
                  </a:moveTo>
                  <a:lnTo>
                    <a:pt x="1743456" y="1114044"/>
                  </a:lnTo>
                  <a:lnTo>
                    <a:pt x="1743456" y="864107"/>
                  </a:lnTo>
                  <a:lnTo>
                    <a:pt x="1524000" y="864107"/>
                  </a:lnTo>
                  <a:lnTo>
                    <a:pt x="1524000" y="1114044"/>
                  </a:lnTo>
                  <a:close/>
                </a:path>
                <a:path w="1965960" h="1866900">
                  <a:moveTo>
                    <a:pt x="1630680" y="1240536"/>
                  </a:moveTo>
                  <a:lnTo>
                    <a:pt x="1850136" y="1240536"/>
                  </a:lnTo>
                  <a:lnTo>
                    <a:pt x="1850136" y="990600"/>
                  </a:lnTo>
                  <a:lnTo>
                    <a:pt x="1630680" y="990600"/>
                  </a:lnTo>
                  <a:lnTo>
                    <a:pt x="1630680" y="1240536"/>
                  </a:lnTo>
                  <a:close/>
                </a:path>
                <a:path w="1965960" h="1866900">
                  <a:moveTo>
                    <a:pt x="1740408" y="1240536"/>
                  </a:moveTo>
                  <a:lnTo>
                    <a:pt x="1959864" y="1240536"/>
                  </a:lnTo>
                  <a:lnTo>
                    <a:pt x="1959864" y="990600"/>
                  </a:lnTo>
                  <a:lnTo>
                    <a:pt x="1740408" y="990600"/>
                  </a:lnTo>
                  <a:lnTo>
                    <a:pt x="1740408" y="1240536"/>
                  </a:lnTo>
                  <a:close/>
                </a:path>
                <a:path w="1965960" h="1866900">
                  <a:moveTo>
                    <a:pt x="1741932" y="1490472"/>
                  </a:moveTo>
                  <a:lnTo>
                    <a:pt x="1961388" y="1490472"/>
                  </a:lnTo>
                  <a:lnTo>
                    <a:pt x="1961388" y="1240536"/>
                  </a:lnTo>
                  <a:lnTo>
                    <a:pt x="1741932" y="1240536"/>
                  </a:lnTo>
                  <a:lnTo>
                    <a:pt x="1741932" y="1490472"/>
                  </a:lnTo>
                  <a:close/>
                </a:path>
                <a:path w="1965960" h="1866900">
                  <a:moveTo>
                    <a:pt x="1633727" y="1490472"/>
                  </a:moveTo>
                  <a:lnTo>
                    <a:pt x="1851659" y="1490472"/>
                  </a:lnTo>
                  <a:lnTo>
                    <a:pt x="1851659" y="1240536"/>
                  </a:lnTo>
                  <a:lnTo>
                    <a:pt x="1633727" y="1240536"/>
                  </a:lnTo>
                  <a:lnTo>
                    <a:pt x="1633727" y="1490472"/>
                  </a:lnTo>
                  <a:close/>
                </a:path>
                <a:path w="1965960" h="1866900">
                  <a:moveTo>
                    <a:pt x="1633727" y="1613916"/>
                  </a:moveTo>
                  <a:lnTo>
                    <a:pt x="1851659" y="1613916"/>
                  </a:lnTo>
                  <a:lnTo>
                    <a:pt x="1851659" y="1363980"/>
                  </a:lnTo>
                  <a:lnTo>
                    <a:pt x="1633727" y="1363980"/>
                  </a:lnTo>
                  <a:lnTo>
                    <a:pt x="1633727" y="1613916"/>
                  </a:lnTo>
                  <a:close/>
                </a:path>
                <a:path w="1965960" h="1866900">
                  <a:moveTo>
                    <a:pt x="1741932" y="1613916"/>
                  </a:moveTo>
                  <a:lnTo>
                    <a:pt x="1961388" y="1613916"/>
                  </a:lnTo>
                  <a:lnTo>
                    <a:pt x="1961388" y="1363980"/>
                  </a:lnTo>
                  <a:lnTo>
                    <a:pt x="1741932" y="1363980"/>
                  </a:lnTo>
                  <a:lnTo>
                    <a:pt x="1741932" y="1613916"/>
                  </a:lnTo>
                  <a:close/>
                </a:path>
                <a:path w="1965960" h="1866900">
                  <a:moveTo>
                    <a:pt x="1630680" y="1741932"/>
                  </a:moveTo>
                  <a:lnTo>
                    <a:pt x="1850136" y="1741932"/>
                  </a:lnTo>
                  <a:lnTo>
                    <a:pt x="1850136" y="1491995"/>
                  </a:lnTo>
                  <a:lnTo>
                    <a:pt x="1630680" y="1491995"/>
                  </a:lnTo>
                  <a:lnTo>
                    <a:pt x="1630680" y="1741932"/>
                  </a:lnTo>
                  <a:close/>
                </a:path>
                <a:path w="1965960" h="1866900">
                  <a:moveTo>
                    <a:pt x="1194815" y="620268"/>
                  </a:moveTo>
                  <a:lnTo>
                    <a:pt x="1412747" y="620268"/>
                  </a:lnTo>
                  <a:lnTo>
                    <a:pt x="1412747" y="368808"/>
                  </a:lnTo>
                  <a:lnTo>
                    <a:pt x="1194815" y="368808"/>
                  </a:lnTo>
                  <a:lnTo>
                    <a:pt x="1194815" y="620268"/>
                  </a:lnTo>
                  <a:close/>
                </a:path>
                <a:path w="1965960" h="1866900">
                  <a:moveTo>
                    <a:pt x="1417320" y="871728"/>
                  </a:moveTo>
                  <a:lnTo>
                    <a:pt x="1636776" y="871728"/>
                  </a:lnTo>
                  <a:lnTo>
                    <a:pt x="1636776" y="621792"/>
                  </a:lnTo>
                  <a:lnTo>
                    <a:pt x="1417320" y="621792"/>
                  </a:lnTo>
                  <a:lnTo>
                    <a:pt x="1417320" y="871728"/>
                  </a:lnTo>
                  <a:close/>
                </a:path>
                <a:path w="1965960" h="1866900">
                  <a:moveTo>
                    <a:pt x="1748027" y="1365504"/>
                  </a:moveTo>
                  <a:lnTo>
                    <a:pt x="1965959" y="1365504"/>
                  </a:lnTo>
                  <a:lnTo>
                    <a:pt x="1965959" y="1115568"/>
                  </a:lnTo>
                  <a:lnTo>
                    <a:pt x="1748027" y="1115568"/>
                  </a:lnTo>
                  <a:lnTo>
                    <a:pt x="1748027" y="1365504"/>
                  </a:lnTo>
                  <a:close/>
                </a:path>
                <a:path w="1965960" h="1866900">
                  <a:moveTo>
                    <a:pt x="1530095" y="1740408"/>
                  </a:moveTo>
                  <a:lnTo>
                    <a:pt x="1749552" y="1740408"/>
                  </a:lnTo>
                  <a:lnTo>
                    <a:pt x="1749552" y="1490472"/>
                  </a:lnTo>
                  <a:lnTo>
                    <a:pt x="1530095" y="1490472"/>
                  </a:lnTo>
                  <a:lnTo>
                    <a:pt x="1530095" y="1740408"/>
                  </a:lnTo>
                  <a:close/>
                </a:path>
                <a:path w="1965960" h="1866900">
                  <a:moveTo>
                    <a:pt x="1191768" y="1866900"/>
                  </a:moveTo>
                  <a:lnTo>
                    <a:pt x="1411224" y="1866900"/>
                  </a:lnTo>
                  <a:lnTo>
                    <a:pt x="1411224" y="1616964"/>
                  </a:lnTo>
                  <a:lnTo>
                    <a:pt x="1191768" y="1616964"/>
                  </a:lnTo>
                  <a:lnTo>
                    <a:pt x="1191768" y="1866900"/>
                  </a:lnTo>
                  <a:close/>
                </a:path>
                <a:path w="1965960" h="1866900">
                  <a:moveTo>
                    <a:pt x="972312" y="1618488"/>
                  </a:moveTo>
                  <a:lnTo>
                    <a:pt x="1191768" y="1618488"/>
                  </a:lnTo>
                  <a:lnTo>
                    <a:pt x="1191768" y="1367027"/>
                  </a:lnTo>
                  <a:lnTo>
                    <a:pt x="972312" y="1367027"/>
                  </a:lnTo>
                  <a:lnTo>
                    <a:pt x="972312" y="1618488"/>
                  </a:lnTo>
                  <a:close/>
                </a:path>
                <a:path w="1965960" h="1866900">
                  <a:moveTo>
                    <a:pt x="1194815" y="498348"/>
                  </a:moveTo>
                  <a:lnTo>
                    <a:pt x="1412747" y="498348"/>
                  </a:lnTo>
                  <a:lnTo>
                    <a:pt x="1412747" y="248412"/>
                  </a:lnTo>
                  <a:lnTo>
                    <a:pt x="1194815" y="248412"/>
                  </a:lnTo>
                  <a:lnTo>
                    <a:pt x="1194815" y="498348"/>
                  </a:lnTo>
                  <a:close/>
                </a:path>
                <a:path w="1965960" h="1866900">
                  <a:moveTo>
                    <a:pt x="1528571" y="1862328"/>
                  </a:moveTo>
                  <a:lnTo>
                    <a:pt x="1748027" y="1862328"/>
                  </a:lnTo>
                  <a:lnTo>
                    <a:pt x="1748027" y="1612392"/>
                  </a:lnTo>
                  <a:lnTo>
                    <a:pt x="1528571" y="1612392"/>
                  </a:lnTo>
                  <a:lnTo>
                    <a:pt x="1528571" y="1862328"/>
                  </a:lnTo>
                  <a:close/>
                </a:path>
                <a:path w="1965960" h="1866900">
                  <a:moveTo>
                    <a:pt x="630936" y="249936"/>
                  </a:moveTo>
                  <a:lnTo>
                    <a:pt x="836676" y="249936"/>
                  </a:lnTo>
                  <a:lnTo>
                    <a:pt x="836676" y="0"/>
                  </a:lnTo>
                  <a:lnTo>
                    <a:pt x="630936" y="0"/>
                  </a:lnTo>
                  <a:lnTo>
                    <a:pt x="630936" y="249936"/>
                  </a:lnTo>
                  <a:close/>
                </a:path>
                <a:path w="1965960" h="1866900">
                  <a:moveTo>
                    <a:pt x="733044" y="249936"/>
                  </a:moveTo>
                  <a:lnTo>
                    <a:pt x="940307" y="249936"/>
                  </a:lnTo>
                  <a:lnTo>
                    <a:pt x="940307" y="0"/>
                  </a:lnTo>
                  <a:lnTo>
                    <a:pt x="733044" y="0"/>
                  </a:lnTo>
                  <a:lnTo>
                    <a:pt x="733044" y="249936"/>
                  </a:lnTo>
                  <a:close/>
                </a:path>
                <a:path w="1965960" h="1866900">
                  <a:moveTo>
                    <a:pt x="733044" y="373380"/>
                  </a:moveTo>
                  <a:lnTo>
                    <a:pt x="940307" y="373380"/>
                  </a:lnTo>
                  <a:lnTo>
                    <a:pt x="940307" y="123444"/>
                  </a:lnTo>
                  <a:lnTo>
                    <a:pt x="733044" y="123444"/>
                  </a:lnTo>
                  <a:lnTo>
                    <a:pt x="733044" y="373380"/>
                  </a:lnTo>
                  <a:close/>
                </a:path>
                <a:path w="1965960" h="1866900">
                  <a:moveTo>
                    <a:pt x="630936" y="373380"/>
                  </a:moveTo>
                  <a:lnTo>
                    <a:pt x="836676" y="373380"/>
                  </a:lnTo>
                  <a:lnTo>
                    <a:pt x="836676" y="123444"/>
                  </a:lnTo>
                  <a:lnTo>
                    <a:pt x="630936" y="123444"/>
                  </a:lnTo>
                  <a:lnTo>
                    <a:pt x="630936" y="373380"/>
                  </a:lnTo>
                  <a:close/>
                </a:path>
                <a:path w="1965960" h="1866900">
                  <a:moveTo>
                    <a:pt x="627888" y="623316"/>
                  </a:moveTo>
                  <a:lnTo>
                    <a:pt x="835151" y="623316"/>
                  </a:lnTo>
                  <a:lnTo>
                    <a:pt x="835151" y="373380"/>
                  </a:lnTo>
                  <a:lnTo>
                    <a:pt x="627888" y="373380"/>
                  </a:lnTo>
                  <a:lnTo>
                    <a:pt x="627888" y="623316"/>
                  </a:lnTo>
                  <a:close/>
                </a:path>
                <a:path w="1965960" h="1866900">
                  <a:moveTo>
                    <a:pt x="731519" y="623316"/>
                  </a:moveTo>
                  <a:lnTo>
                    <a:pt x="937259" y="623316"/>
                  </a:lnTo>
                  <a:lnTo>
                    <a:pt x="937259" y="373380"/>
                  </a:lnTo>
                  <a:lnTo>
                    <a:pt x="731519" y="373380"/>
                  </a:lnTo>
                  <a:lnTo>
                    <a:pt x="731519" y="623316"/>
                  </a:lnTo>
                  <a:close/>
                </a:path>
                <a:path w="1965960" h="1866900">
                  <a:moveTo>
                    <a:pt x="731519" y="745236"/>
                  </a:moveTo>
                  <a:lnTo>
                    <a:pt x="937259" y="745236"/>
                  </a:lnTo>
                  <a:lnTo>
                    <a:pt x="937259" y="495300"/>
                  </a:lnTo>
                  <a:lnTo>
                    <a:pt x="731519" y="495300"/>
                  </a:lnTo>
                  <a:lnTo>
                    <a:pt x="731519" y="745236"/>
                  </a:lnTo>
                  <a:close/>
                </a:path>
                <a:path w="1965960" h="1866900">
                  <a:moveTo>
                    <a:pt x="627888" y="745236"/>
                  </a:moveTo>
                  <a:lnTo>
                    <a:pt x="835151" y="745236"/>
                  </a:lnTo>
                  <a:lnTo>
                    <a:pt x="835151" y="495300"/>
                  </a:lnTo>
                  <a:lnTo>
                    <a:pt x="627888" y="495300"/>
                  </a:lnTo>
                  <a:lnTo>
                    <a:pt x="627888" y="745236"/>
                  </a:lnTo>
                  <a:close/>
                </a:path>
                <a:path w="1965960" h="1866900">
                  <a:moveTo>
                    <a:pt x="629412" y="992124"/>
                  </a:moveTo>
                  <a:lnTo>
                    <a:pt x="835151" y="992124"/>
                  </a:lnTo>
                  <a:lnTo>
                    <a:pt x="835151" y="742188"/>
                  </a:lnTo>
                  <a:lnTo>
                    <a:pt x="629412" y="742188"/>
                  </a:lnTo>
                  <a:lnTo>
                    <a:pt x="629412" y="992124"/>
                  </a:lnTo>
                  <a:close/>
                </a:path>
                <a:path w="1965960" h="1866900">
                  <a:moveTo>
                    <a:pt x="731519" y="992124"/>
                  </a:moveTo>
                  <a:lnTo>
                    <a:pt x="938783" y="992124"/>
                  </a:lnTo>
                  <a:lnTo>
                    <a:pt x="938783" y="742188"/>
                  </a:lnTo>
                  <a:lnTo>
                    <a:pt x="731519" y="742188"/>
                  </a:lnTo>
                  <a:lnTo>
                    <a:pt x="731519" y="992124"/>
                  </a:lnTo>
                  <a:close/>
                </a:path>
                <a:path w="1965960" h="1866900">
                  <a:moveTo>
                    <a:pt x="731519" y="1114044"/>
                  </a:moveTo>
                  <a:lnTo>
                    <a:pt x="938783" y="1114044"/>
                  </a:lnTo>
                  <a:lnTo>
                    <a:pt x="938783" y="864107"/>
                  </a:lnTo>
                  <a:lnTo>
                    <a:pt x="731519" y="864107"/>
                  </a:lnTo>
                  <a:lnTo>
                    <a:pt x="731519" y="1114044"/>
                  </a:lnTo>
                  <a:close/>
                </a:path>
                <a:path w="1965960" h="1866900">
                  <a:moveTo>
                    <a:pt x="629412" y="1114044"/>
                  </a:moveTo>
                  <a:lnTo>
                    <a:pt x="835151" y="1114044"/>
                  </a:lnTo>
                  <a:lnTo>
                    <a:pt x="835151" y="864107"/>
                  </a:lnTo>
                  <a:lnTo>
                    <a:pt x="629412" y="864107"/>
                  </a:lnTo>
                  <a:lnTo>
                    <a:pt x="629412" y="1114044"/>
                  </a:lnTo>
                  <a:close/>
                </a:path>
                <a:path w="1965960" h="1866900">
                  <a:moveTo>
                    <a:pt x="626363" y="1365504"/>
                  </a:moveTo>
                  <a:lnTo>
                    <a:pt x="833627" y="1365504"/>
                  </a:lnTo>
                  <a:lnTo>
                    <a:pt x="833627" y="1115568"/>
                  </a:lnTo>
                  <a:lnTo>
                    <a:pt x="626363" y="1115568"/>
                  </a:lnTo>
                  <a:lnTo>
                    <a:pt x="626363" y="1365504"/>
                  </a:lnTo>
                  <a:close/>
                </a:path>
                <a:path w="1965960" h="1866900">
                  <a:moveTo>
                    <a:pt x="729995" y="1365504"/>
                  </a:moveTo>
                  <a:lnTo>
                    <a:pt x="935735" y="1365504"/>
                  </a:lnTo>
                  <a:lnTo>
                    <a:pt x="935735" y="1115568"/>
                  </a:lnTo>
                  <a:lnTo>
                    <a:pt x="729995" y="1115568"/>
                  </a:lnTo>
                  <a:lnTo>
                    <a:pt x="729995" y="1365504"/>
                  </a:lnTo>
                  <a:close/>
                </a:path>
                <a:path w="1965960" h="1866900">
                  <a:moveTo>
                    <a:pt x="729995" y="1487424"/>
                  </a:moveTo>
                  <a:lnTo>
                    <a:pt x="935735" y="1487424"/>
                  </a:lnTo>
                  <a:lnTo>
                    <a:pt x="935735" y="1237488"/>
                  </a:lnTo>
                  <a:lnTo>
                    <a:pt x="729995" y="1237488"/>
                  </a:lnTo>
                  <a:lnTo>
                    <a:pt x="729995" y="1487424"/>
                  </a:lnTo>
                  <a:close/>
                </a:path>
                <a:path w="1965960" h="1866900">
                  <a:moveTo>
                    <a:pt x="626363" y="1487424"/>
                  </a:moveTo>
                  <a:lnTo>
                    <a:pt x="833627" y="1487424"/>
                  </a:lnTo>
                  <a:lnTo>
                    <a:pt x="833627" y="1237488"/>
                  </a:lnTo>
                  <a:lnTo>
                    <a:pt x="626363" y="1237488"/>
                  </a:lnTo>
                  <a:lnTo>
                    <a:pt x="626363" y="1487424"/>
                  </a:lnTo>
                  <a:close/>
                </a:path>
                <a:path w="1965960" h="1866900">
                  <a:moveTo>
                    <a:pt x="626363" y="1735836"/>
                  </a:moveTo>
                  <a:lnTo>
                    <a:pt x="832103" y="1735836"/>
                  </a:lnTo>
                  <a:lnTo>
                    <a:pt x="832103" y="1485900"/>
                  </a:lnTo>
                  <a:lnTo>
                    <a:pt x="626363" y="1485900"/>
                  </a:lnTo>
                  <a:lnTo>
                    <a:pt x="626363" y="1735836"/>
                  </a:lnTo>
                  <a:close/>
                </a:path>
                <a:path w="1965960" h="1866900">
                  <a:moveTo>
                    <a:pt x="729995" y="1735836"/>
                  </a:moveTo>
                  <a:lnTo>
                    <a:pt x="935735" y="1735836"/>
                  </a:lnTo>
                  <a:lnTo>
                    <a:pt x="935735" y="1485900"/>
                  </a:lnTo>
                  <a:lnTo>
                    <a:pt x="729995" y="1485900"/>
                  </a:lnTo>
                  <a:lnTo>
                    <a:pt x="729995" y="1735836"/>
                  </a:lnTo>
                  <a:close/>
                </a:path>
                <a:path w="1965960" h="1866900">
                  <a:moveTo>
                    <a:pt x="626363" y="1859280"/>
                  </a:moveTo>
                  <a:lnTo>
                    <a:pt x="832103" y="1859280"/>
                  </a:lnTo>
                  <a:lnTo>
                    <a:pt x="832103" y="1607820"/>
                  </a:lnTo>
                  <a:lnTo>
                    <a:pt x="626363" y="1607820"/>
                  </a:lnTo>
                  <a:lnTo>
                    <a:pt x="626363" y="1859280"/>
                  </a:lnTo>
                  <a:close/>
                </a:path>
                <a:path w="1965960" h="1866900">
                  <a:moveTo>
                    <a:pt x="419100" y="621792"/>
                  </a:moveTo>
                  <a:lnTo>
                    <a:pt x="624839" y="621792"/>
                  </a:lnTo>
                  <a:lnTo>
                    <a:pt x="624839" y="371856"/>
                  </a:lnTo>
                  <a:lnTo>
                    <a:pt x="419100" y="371856"/>
                  </a:lnTo>
                  <a:lnTo>
                    <a:pt x="419100" y="621792"/>
                  </a:lnTo>
                  <a:close/>
                </a:path>
                <a:path w="1965960" h="1866900">
                  <a:moveTo>
                    <a:pt x="419100" y="745236"/>
                  </a:moveTo>
                  <a:lnTo>
                    <a:pt x="624839" y="745236"/>
                  </a:lnTo>
                  <a:lnTo>
                    <a:pt x="624839" y="495300"/>
                  </a:lnTo>
                  <a:lnTo>
                    <a:pt x="419100" y="495300"/>
                  </a:lnTo>
                  <a:lnTo>
                    <a:pt x="419100" y="745236"/>
                  </a:lnTo>
                  <a:close/>
                </a:path>
                <a:path w="1965960" h="1866900">
                  <a:moveTo>
                    <a:pt x="315468" y="745236"/>
                  </a:moveTo>
                  <a:lnTo>
                    <a:pt x="522731" y="745236"/>
                  </a:lnTo>
                  <a:lnTo>
                    <a:pt x="522731" y="495300"/>
                  </a:lnTo>
                  <a:lnTo>
                    <a:pt x="315468" y="495300"/>
                  </a:lnTo>
                  <a:lnTo>
                    <a:pt x="315468" y="745236"/>
                  </a:lnTo>
                  <a:close/>
                </a:path>
                <a:path w="1965960" h="1866900">
                  <a:moveTo>
                    <a:pt x="313944" y="995172"/>
                  </a:moveTo>
                  <a:lnTo>
                    <a:pt x="519683" y="995172"/>
                  </a:lnTo>
                  <a:lnTo>
                    <a:pt x="519683" y="745236"/>
                  </a:lnTo>
                  <a:lnTo>
                    <a:pt x="313944" y="745236"/>
                  </a:lnTo>
                  <a:lnTo>
                    <a:pt x="313944" y="995172"/>
                  </a:lnTo>
                  <a:close/>
                </a:path>
                <a:path w="1965960" h="1866900">
                  <a:moveTo>
                    <a:pt x="417575" y="995172"/>
                  </a:moveTo>
                  <a:lnTo>
                    <a:pt x="623315" y="995172"/>
                  </a:lnTo>
                  <a:lnTo>
                    <a:pt x="623315" y="745236"/>
                  </a:lnTo>
                  <a:lnTo>
                    <a:pt x="417575" y="745236"/>
                  </a:lnTo>
                  <a:lnTo>
                    <a:pt x="417575" y="995172"/>
                  </a:lnTo>
                  <a:close/>
                </a:path>
                <a:path w="1965960" h="1866900">
                  <a:moveTo>
                    <a:pt x="417575" y="1117092"/>
                  </a:moveTo>
                  <a:lnTo>
                    <a:pt x="623315" y="1117092"/>
                  </a:lnTo>
                  <a:lnTo>
                    <a:pt x="623315" y="867156"/>
                  </a:lnTo>
                  <a:lnTo>
                    <a:pt x="417575" y="867156"/>
                  </a:lnTo>
                  <a:lnTo>
                    <a:pt x="417575" y="1117092"/>
                  </a:lnTo>
                  <a:close/>
                </a:path>
                <a:path w="1965960" h="1866900">
                  <a:moveTo>
                    <a:pt x="313944" y="1117092"/>
                  </a:moveTo>
                  <a:lnTo>
                    <a:pt x="519683" y="1117092"/>
                  </a:lnTo>
                  <a:lnTo>
                    <a:pt x="519683" y="867156"/>
                  </a:lnTo>
                  <a:lnTo>
                    <a:pt x="313944" y="867156"/>
                  </a:lnTo>
                  <a:lnTo>
                    <a:pt x="313944" y="1117092"/>
                  </a:lnTo>
                  <a:close/>
                </a:path>
                <a:path w="1965960" h="1866900">
                  <a:moveTo>
                    <a:pt x="313944" y="1363980"/>
                  </a:moveTo>
                  <a:lnTo>
                    <a:pt x="521207" y="1363980"/>
                  </a:lnTo>
                  <a:lnTo>
                    <a:pt x="521207" y="1114044"/>
                  </a:lnTo>
                  <a:lnTo>
                    <a:pt x="313944" y="1114044"/>
                  </a:lnTo>
                  <a:lnTo>
                    <a:pt x="313944" y="1363980"/>
                  </a:lnTo>
                  <a:close/>
                </a:path>
                <a:path w="1965960" h="1866900">
                  <a:moveTo>
                    <a:pt x="417575" y="1363980"/>
                  </a:moveTo>
                  <a:lnTo>
                    <a:pt x="623315" y="1363980"/>
                  </a:lnTo>
                  <a:lnTo>
                    <a:pt x="623315" y="1114044"/>
                  </a:lnTo>
                  <a:lnTo>
                    <a:pt x="417575" y="1114044"/>
                  </a:lnTo>
                  <a:lnTo>
                    <a:pt x="417575" y="1363980"/>
                  </a:lnTo>
                  <a:close/>
                </a:path>
                <a:path w="1965960" h="1866900">
                  <a:moveTo>
                    <a:pt x="417575" y="1485900"/>
                  </a:moveTo>
                  <a:lnTo>
                    <a:pt x="623315" y="1485900"/>
                  </a:lnTo>
                  <a:lnTo>
                    <a:pt x="623315" y="1235964"/>
                  </a:lnTo>
                  <a:lnTo>
                    <a:pt x="417575" y="1235964"/>
                  </a:lnTo>
                  <a:lnTo>
                    <a:pt x="417575" y="1485900"/>
                  </a:lnTo>
                  <a:close/>
                </a:path>
                <a:path w="1965960" h="1866900">
                  <a:moveTo>
                    <a:pt x="313944" y="1485900"/>
                  </a:moveTo>
                  <a:lnTo>
                    <a:pt x="521207" y="1485900"/>
                  </a:lnTo>
                  <a:lnTo>
                    <a:pt x="521207" y="1235964"/>
                  </a:lnTo>
                  <a:lnTo>
                    <a:pt x="313944" y="1235964"/>
                  </a:lnTo>
                  <a:lnTo>
                    <a:pt x="313944" y="1485900"/>
                  </a:lnTo>
                  <a:close/>
                </a:path>
                <a:path w="1965960" h="1866900">
                  <a:moveTo>
                    <a:pt x="312419" y="1737360"/>
                  </a:moveTo>
                  <a:lnTo>
                    <a:pt x="518159" y="1737360"/>
                  </a:lnTo>
                  <a:lnTo>
                    <a:pt x="518159" y="1487424"/>
                  </a:lnTo>
                  <a:lnTo>
                    <a:pt x="312419" y="1487424"/>
                  </a:lnTo>
                  <a:lnTo>
                    <a:pt x="312419" y="1737360"/>
                  </a:lnTo>
                  <a:close/>
                </a:path>
                <a:path w="1965960" h="1866900">
                  <a:moveTo>
                    <a:pt x="416051" y="1737360"/>
                  </a:moveTo>
                  <a:lnTo>
                    <a:pt x="621791" y="1737360"/>
                  </a:lnTo>
                  <a:lnTo>
                    <a:pt x="621791" y="1487424"/>
                  </a:lnTo>
                  <a:lnTo>
                    <a:pt x="416051" y="1487424"/>
                  </a:lnTo>
                  <a:lnTo>
                    <a:pt x="416051" y="1737360"/>
                  </a:lnTo>
                  <a:close/>
                </a:path>
                <a:path w="1965960" h="1866900">
                  <a:moveTo>
                    <a:pt x="416051" y="1859280"/>
                  </a:moveTo>
                  <a:lnTo>
                    <a:pt x="621791" y="1859280"/>
                  </a:lnTo>
                  <a:lnTo>
                    <a:pt x="621791" y="1609344"/>
                  </a:lnTo>
                  <a:lnTo>
                    <a:pt x="416051" y="1609344"/>
                  </a:lnTo>
                  <a:lnTo>
                    <a:pt x="416051" y="1859280"/>
                  </a:lnTo>
                  <a:close/>
                </a:path>
                <a:path w="1965960" h="1866900">
                  <a:moveTo>
                    <a:pt x="312419" y="1859280"/>
                  </a:moveTo>
                  <a:lnTo>
                    <a:pt x="518159" y="1859280"/>
                  </a:lnTo>
                  <a:lnTo>
                    <a:pt x="518159" y="1609344"/>
                  </a:lnTo>
                  <a:lnTo>
                    <a:pt x="312419" y="1609344"/>
                  </a:lnTo>
                  <a:lnTo>
                    <a:pt x="312419" y="1859280"/>
                  </a:lnTo>
                  <a:close/>
                </a:path>
                <a:path w="1965960" h="1866900">
                  <a:moveTo>
                    <a:pt x="210312" y="1114044"/>
                  </a:moveTo>
                  <a:lnTo>
                    <a:pt x="417575" y="1114044"/>
                  </a:lnTo>
                  <a:lnTo>
                    <a:pt x="417575" y="864107"/>
                  </a:lnTo>
                  <a:lnTo>
                    <a:pt x="210312" y="864107"/>
                  </a:lnTo>
                  <a:lnTo>
                    <a:pt x="210312" y="1114044"/>
                  </a:lnTo>
                  <a:close/>
                </a:path>
                <a:path w="1965960" h="1866900">
                  <a:moveTo>
                    <a:pt x="109728" y="1240536"/>
                  </a:moveTo>
                  <a:lnTo>
                    <a:pt x="316992" y="1240536"/>
                  </a:lnTo>
                  <a:lnTo>
                    <a:pt x="316992" y="990600"/>
                  </a:lnTo>
                  <a:lnTo>
                    <a:pt x="109728" y="990600"/>
                  </a:lnTo>
                  <a:lnTo>
                    <a:pt x="109728" y="1240536"/>
                  </a:lnTo>
                  <a:close/>
                </a:path>
                <a:path w="1965960" h="1866900">
                  <a:moveTo>
                    <a:pt x="7619" y="1240536"/>
                  </a:moveTo>
                  <a:lnTo>
                    <a:pt x="213359" y="1240536"/>
                  </a:lnTo>
                  <a:lnTo>
                    <a:pt x="213359" y="990600"/>
                  </a:lnTo>
                  <a:lnTo>
                    <a:pt x="7619" y="990600"/>
                  </a:lnTo>
                  <a:lnTo>
                    <a:pt x="7619" y="1240536"/>
                  </a:lnTo>
                  <a:close/>
                </a:path>
                <a:path w="1965960" h="1866900">
                  <a:moveTo>
                    <a:pt x="4571" y="1490472"/>
                  </a:moveTo>
                  <a:lnTo>
                    <a:pt x="211836" y="1490472"/>
                  </a:lnTo>
                  <a:lnTo>
                    <a:pt x="211836" y="1240536"/>
                  </a:lnTo>
                  <a:lnTo>
                    <a:pt x="4571" y="1240536"/>
                  </a:lnTo>
                  <a:lnTo>
                    <a:pt x="4571" y="1490472"/>
                  </a:lnTo>
                  <a:close/>
                </a:path>
                <a:path w="1965960" h="1866900">
                  <a:moveTo>
                    <a:pt x="108203" y="1490472"/>
                  </a:moveTo>
                  <a:lnTo>
                    <a:pt x="313944" y="1490472"/>
                  </a:lnTo>
                  <a:lnTo>
                    <a:pt x="313944" y="1240536"/>
                  </a:lnTo>
                  <a:lnTo>
                    <a:pt x="108203" y="1240536"/>
                  </a:lnTo>
                  <a:lnTo>
                    <a:pt x="108203" y="1490472"/>
                  </a:lnTo>
                  <a:close/>
                </a:path>
                <a:path w="1965960" h="1866900">
                  <a:moveTo>
                    <a:pt x="108203" y="1613916"/>
                  </a:moveTo>
                  <a:lnTo>
                    <a:pt x="313944" y="1613916"/>
                  </a:lnTo>
                  <a:lnTo>
                    <a:pt x="313944" y="1363980"/>
                  </a:lnTo>
                  <a:lnTo>
                    <a:pt x="108203" y="1363980"/>
                  </a:lnTo>
                  <a:lnTo>
                    <a:pt x="108203" y="1613916"/>
                  </a:lnTo>
                  <a:close/>
                </a:path>
                <a:path w="1965960" h="1866900">
                  <a:moveTo>
                    <a:pt x="4571" y="1613916"/>
                  </a:moveTo>
                  <a:lnTo>
                    <a:pt x="211836" y="1613916"/>
                  </a:lnTo>
                  <a:lnTo>
                    <a:pt x="211836" y="1363980"/>
                  </a:lnTo>
                  <a:lnTo>
                    <a:pt x="4571" y="1363980"/>
                  </a:lnTo>
                  <a:lnTo>
                    <a:pt x="4571" y="1613916"/>
                  </a:lnTo>
                  <a:close/>
                </a:path>
                <a:path w="1965960" h="1866900">
                  <a:moveTo>
                    <a:pt x="111251" y="1741932"/>
                  </a:moveTo>
                  <a:lnTo>
                    <a:pt x="316991" y="1741932"/>
                  </a:lnTo>
                  <a:lnTo>
                    <a:pt x="316991" y="1491995"/>
                  </a:lnTo>
                  <a:lnTo>
                    <a:pt x="111251" y="1491995"/>
                  </a:lnTo>
                  <a:lnTo>
                    <a:pt x="111251" y="1741932"/>
                  </a:lnTo>
                  <a:close/>
                </a:path>
                <a:path w="1965960" h="1866900">
                  <a:moveTo>
                    <a:pt x="521207" y="620268"/>
                  </a:moveTo>
                  <a:lnTo>
                    <a:pt x="726947" y="620268"/>
                  </a:lnTo>
                  <a:lnTo>
                    <a:pt x="726947" y="368808"/>
                  </a:lnTo>
                  <a:lnTo>
                    <a:pt x="521207" y="368808"/>
                  </a:lnTo>
                  <a:lnTo>
                    <a:pt x="521207" y="620268"/>
                  </a:lnTo>
                  <a:close/>
                </a:path>
                <a:path w="1965960" h="1866900">
                  <a:moveTo>
                    <a:pt x="310896" y="871728"/>
                  </a:moveTo>
                  <a:lnTo>
                    <a:pt x="516636" y="871728"/>
                  </a:lnTo>
                  <a:lnTo>
                    <a:pt x="516636" y="621792"/>
                  </a:lnTo>
                  <a:lnTo>
                    <a:pt x="310896" y="621792"/>
                  </a:lnTo>
                  <a:lnTo>
                    <a:pt x="310896" y="871728"/>
                  </a:lnTo>
                  <a:close/>
                </a:path>
                <a:path w="1965960" h="1866900">
                  <a:moveTo>
                    <a:pt x="0" y="1365504"/>
                  </a:moveTo>
                  <a:lnTo>
                    <a:pt x="207263" y="1365504"/>
                  </a:lnTo>
                  <a:lnTo>
                    <a:pt x="207263" y="1115568"/>
                  </a:lnTo>
                  <a:lnTo>
                    <a:pt x="0" y="1115568"/>
                  </a:lnTo>
                  <a:lnTo>
                    <a:pt x="0" y="1365504"/>
                  </a:lnTo>
                  <a:close/>
                </a:path>
                <a:path w="1965960" h="1866900">
                  <a:moveTo>
                    <a:pt x="204215" y="1740408"/>
                  </a:moveTo>
                  <a:lnTo>
                    <a:pt x="411480" y="1740408"/>
                  </a:lnTo>
                  <a:lnTo>
                    <a:pt x="411480" y="1490472"/>
                  </a:lnTo>
                  <a:lnTo>
                    <a:pt x="204215" y="1490472"/>
                  </a:lnTo>
                  <a:lnTo>
                    <a:pt x="204215" y="1740408"/>
                  </a:lnTo>
                  <a:close/>
                </a:path>
                <a:path w="1965960" h="1866900">
                  <a:moveTo>
                    <a:pt x="524256" y="1866900"/>
                  </a:moveTo>
                  <a:lnTo>
                    <a:pt x="729995" y="1866900"/>
                  </a:lnTo>
                  <a:lnTo>
                    <a:pt x="729995" y="1616964"/>
                  </a:lnTo>
                  <a:lnTo>
                    <a:pt x="524256" y="1616964"/>
                  </a:lnTo>
                  <a:lnTo>
                    <a:pt x="524256" y="1866900"/>
                  </a:lnTo>
                  <a:close/>
                </a:path>
                <a:path w="1965960" h="1866900">
                  <a:moveTo>
                    <a:pt x="729995" y="1618488"/>
                  </a:moveTo>
                  <a:lnTo>
                    <a:pt x="935735" y="1618488"/>
                  </a:lnTo>
                  <a:lnTo>
                    <a:pt x="935735" y="1367027"/>
                  </a:lnTo>
                  <a:lnTo>
                    <a:pt x="729995" y="1367027"/>
                  </a:lnTo>
                  <a:lnTo>
                    <a:pt x="729995" y="1618488"/>
                  </a:lnTo>
                  <a:close/>
                </a:path>
                <a:path w="1965960" h="1866900">
                  <a:moveTo>
                    <a:pt x="521207" y="498348"/>
                  </a:moveTo>
                  <a:lnTo>
                    <a:pt x="726947" y="498348"/>
                  </a:lnTo>
                  <a:lnTo>
                    <a:pt x="726947" y="248412"/>
                  </a:lnTo>
                  <a:lnTo>
                    <a:pt x="521207" y="248412"/>
                  </a:lnTo>
                  <a:lnTo>
                    <a:pt x="521207" y="498348"/>
                  </a:lnTo>
                  <a:close/>
                </a:path>
                <a:path w="1965960" h="1866900">
                  <a:moveTo>
                    <a:pt x="207263" y="1862328"/>
                  </a:moveTo>
                  <a:lnTo>
                    <a:pt x="413003" y="1862328"/>
                  </a:lnTo>
                  <a:lnTo>
                    <a:pt x="413003" y="1612392"/>
                  </a:lnTo>
                  <a:lnTo>
                    <a:pt x="207263" y="1612392"/>
                  </a:lnTo>
                  <a:lnTo>
                    <a:pt x="207263" y="1862328"/>
                  </a:lnTo>
                  <a:close/>
                </a:path>
              </a:pathLst>
            </a:custGeom>
            <a:ln w="6350">
              <a:solidFill>
                <a:srgbClr val="EDFF41"/>
              </a:solidFill>
              <a:prstDash val="sysDot"/>
            </a:ln>
          </p:spPr>
          <p:txBody>
            <a:bodyPr wrap="square" lIns="0" tIns="0" rIns="0" bIns="0" rtlCol="0"/>
            <a:lstStyle/>
            <a:p>
              <a:endParaRPr/>
            </a:p>
          </p:txBody>
        </p:sp>
        <p:sp>
          <p:nvSpPr>
            <p:cNvPr id="88" name="object 45">
              <a:extLst>
                <a:ext uri="{FF2B5EF4-FFF2-40B4-BE49-F238E27FC236}">
                  <a16:creationId xmlns:a16="http://schemas.microsoft.com/office/drawing/2014/main" id="{5C4B16B2-1509-4B13-B133-48AE6EE39E5C}"/>
                </a:ext>
              </a:extLst>
            </p:cNvPr>
            <p:cNvSpPr/>
            <p:nvPr/>
          </p:nvSpPr>
          <p:spPr>
            <a:xfrm>
              <a:off x="1610106" y="1797558"/>
              <a:ext cx="1120140" cy="1100455"/>
            </a:xfrm>
            <a:custGeom>
              <a:avLst/>
              <a:gdLst/>
              <a:ahLst/>
              <a:cxnLst/>
              <a:rect l="l" t="t" r="r" b="b"/>
              <a:pathLst>
                <a:path w="1120139" h="1100455">
                  <a:moveTo>
                    <a:pt x="217931" y="358140"/>
                  </a:moveTo>
                  <a:lnTo>
                    <a:pt x="438912" y="358140"/>
                  </a:lnTo>
                  <a:lnTo>
                    <a:pt x="438912" y="121920"/>
                  </a:lnTo>
                  <a:lnTo>
                    <a:pt x="217931" y="121920"/>
                  </a:lnTo>
                  <a:lnTo>
                    <a:pt x="217931" y="358140"/>
                  </a:lnTo>
                  <a:close/>
                </a:path>
                <a:path w="1120139" h="1100455">
                  <a:moveTo>
                    <a:pt x="0" y="228600"/>
                  </a:moveTo>
                  <a:lnTo>
                    <a:pt x="222504" y="228600"/>
                  </a:lnTo>
                  <a:lnTo>
                    <a:pt x="222504" y="0"/>
                  </a:lnTo>
                  <a:lnTo>
                    <a:pt x="0" y="0"/>
                  </a:lnTo>
                  <a:lnTo>
                    <a:pt x="0" y="228600"/>
                  </a:lnTo>
                  <a:close/>
                </a:path>
                <a:path w="1120139" h="1100455">
                  <a:moveTo>
                    <a:pt x="897636" y="1100328"/>
                  </a:moveTo>
                  <a:lnTo>
                    <a:pt x="1120140" y="1100328"/>
                  </a:lnTo>
                  <a:lnTo>
                    <a:pt x="1120140" y="871728"/>
                  </a:lnTo>
                  <a:lnTo>
                    <a:pt x="897636" y="871728"/>
                  </a:lnTo>
                  <a:lnTo>
                    <a:pt x="897636" y="1100328"/>
                  </a:lnTo>
                  <a:close/>
                </a:path>
              </a:pathLst>
            </a:custGeom>
            <a:ln w="25400">
              <a:solidFill>
                <a:srgbClr val="EDFF41"/>
              </a:solidFill>
            </a:ln>
          </p:spPr>
          <p:txBody>
            <a:bodyPr wrap="square" lIns="0" tIns="0" rIns="0" bIns="0" rtlCol="0"/>
            <a:lstStyle/>
            <a:p>
              <a:endParaRPr/>
            </a:p>
          </p:txBody>
        </p:sp>
      </p:grpSp>
      <p:grpSp>
        <p:nvGrpSpPr>
          <p:cNvPr id="89" name="object 10">
            <a:extLst>
              <a:ext uri="{FF2B5EF4-FFF2-40B4-BE49-F238E27FC236}">
                <a16:creationId xmlns:a16="http://schemas.microsoft.com/office/drawing/2014/main" id="{6176D5D4-9207-4616-9C55-5316F2967A3E}"/>
              </a:ext>
            </a:extLst>
          </p:cNvPr>
          <p:cNvGrpSpPr/>
          <p:nvPr/>
        </p:nvGrpSpPr>
        <p:grpSpPr>
          <a:xfrm>
            <a:off x="6568250" y="906399"/>
            <a:ext cx="1260856" cy="1262633"/>
            <a:chOff x="6639813" y="874522"/>
            <a:chExt cx="1260856" cy="1262633"/>
          </a:xfrm>
        </p:grpSpPr>
        <p:sp>
          <p:nvSpPr>
            <p:cNvPr id="93" name="object 14">
              <a:extLst>
                <a:ext uri="{FF2B5EF4-FFF2-40B4-BE49-F238E27FC236}">
                  <a16:creationId xmlns:a16="http://schemas.microsoft.com/office/drawing/2014/main" id="{09DA97DF-6F74-4429-94FD-C0D63C7CB491}"/>
                </a:ext>
              </a:extLst>
            </p:cNvPr>
            <p:cNvSpPr/>
            <p:nvPr/>
          </p:nvSpPr>
          <p:spPr>
            <a:xfrm>
              <a:off x="6925055" y="879348"/>
              <a:ext cx="970788" cy="969263"/>
            </a:xfrm>
            <a:prstGeom prst="rect">
              <a:avLst/>
            </a:prstGeom>
            <a:blipFill>
              <a:blip r:embed="rId7" cstate="print"/>
              <a:stretch>
                <a:fillRect/>
              </a:stretch>
            </a:blipFill>
          </p:spPr>
          <p:txBody>
            <a:bodyPr wrap="square" lIns="0" tIns="0" rIns="0" bIns="0" rtlCol="0"/>
            <a:lstStyle/>
            <a:p>
              <a:endParaRPr/>
            </a:p>
          </p:txBody>
        </p:sp>
        <p:sp>
          <p:nvSpPr>
            <p:cNvPr id="94" name="object 15">
              <a:extLst>
                <a:ext uri="{FF2B5EF4-FFF2-40B4-BE49-F238E27FC236}">
                  <a16:creationId xmlns:a16="http://schemas.microsoft.com/office/drawing/2014/main" id="{9E249F24-CC9D-4936-BE25-2CDD3C4B846A}"/>
                </a:ext>
              </a:extLst>
            </p:cNvPr>
            <p:cNvSpPr/>
            <p:nvPr/>
          </p:nvSpPr>
          <p:spPr>
            <a:xfrm>
              <a:off x="6920229" y="874522"/>
              <a:ext cx="980440" cy="979169"/>
            </a:xfrm>
            <a:custGeom>
              <a:avLst/>
              <a:gdLst/>
              <a:ahLst/>
              <a:cxnLst/>
              <a:rect l="l" t="t" r="r" b="b"/>
              <a:pathLst>
                <a:path w="980440" h="979169">
                  <a:moveTo>
                    <a:pt x="0" y="978788"/>
                  </a:moveTo>
                  <a:lnTo>
                    <a:pt x="980312" y="978788"/>
                  </a:lnTo>
                  <a:lnTo>
                    <a:pt x="980312" y="0"/>
                  </a:lnTo>
                  <a:lnTo>
                    <a:pt x="0" y="0"/>
                  </a:lnTo>
                  <a:lnTo>
                    <a:pt x="0" y="978788"/>
                  </a:lnTo>
                  <a:close/>
                </a:path>
              </a:pathLst>
            </a:custGeom>
            <a:ln w="9525">
              <a:solidFill>
                <a:srgbClr val="000000"/>
              </a:solidFill>
            </a:ln>
          </p:spPr>
          <p:txBody>
            <a:bodyPr wrap="square" lIns="0" tIns="0" rIns="0" bIns="0" rtlCol="0"/>
            <a:lstStyle/>
            <a:p>
              <a:endParaRPr/>
            </a:p>
          </p:txBody>
        </p:sp>
        <p:sp>
          <p:nvSpPr>
            <p:cNvPr id="95" name="object 16">
              <a:extLst>
                <a:ext uri="{FF2B5EF4-FFF2-40B4-BE49-F238E27FC236}">
                  <a16:creationId xmlns:a16="http://schemas.microsoft.com/office/drawing/2014/main" id="{82CB2155-3FEE-4C32-A385-F42552C634B5}"/>
                </a:ext>
              </a:extLst>
            </p:cNvPr>
            <p:cNvSpPr/>
            <p:nvPr/>
          </p:nvSpPr>
          <p:spPr>
            <a:xfrm>
              <a:off x="6839711" y="973836"/>
              <a:ext cx="970788" cy="967739"/>
            </a:xfrm>
            <a:prstGeom prst="rect">
              <a:avLst/>
            </a:prstGeom>
            <a:blipFill>
              <a:blip r:embed="rId7" cstate="print"/>
              <a:stretch>
                <a:fillRect/>
              </a:stretch>
            </a:blipFill>
          </p:spPr>
          <p:txBody>
            <a:bodyPr wrap="square" lIns="0" tIns="0" rIns="0" bIns="0" rtlCol="0"/>
            <a:lstStyle/>
            <a:p>
              <a:endParaRPr/>
            </a:p>
          </p:txBody>
        </p:sp>
        <p:sp>
          <p:nvSpPr>
            <p:cNvPr id="96" name="object 17">
              <a:extLst>
                <a:ext uri="{FF2B5EF4-FFF2-40B4-BE49-F238E27FC236}">
                  <a16:creationId xmlns:a16="http://schemas.microsoft.com/office/drawing/2014/main" id="{D1F974A2-45B6-474C-B118-E65DFFF9977D}"/>
                </a:ext>
              </a:extLst>
            </p:cNvPr>
            <p:cNvSpPr/>
            <p:nvPr/>
          </p:nvSpPr>
          <p:spPr>
            <a:xfrm>
              <a:off x="6834885" y="969010"/>
              <a:ext cx="980440" cy="977265"/>
            </a:xfrm>
            <a:custGeom>
              <a:avLst/>
              <a:gdLst/>
              <a:ahLst/>
              <a:cxnLst/>
              <a:rect l="l" t="t" r="r" b="b"/>
              <a:pathLst>
                <a:path w="980440" h="977264">
                  <a:moveTo>
                    <a:pt x="0" y="977264"/>
                  </a:moveTo>
                  <a:lnTo>
                    <a:pt x="980312" y="977264"/>
                  </a:lnTo>
                  <a:lnTo>
                    <a:pt x="980312" y="0"/>
                  </a:lnTo>
                  <a:lnTo>
                    <a:pt x="0" y="0"/>
                  </a:lnTo>
                  <a:lnTo>
                    <a:pt x="0" y="977264"/>
                  </a:lnTo>
                  <a:close/>
                </a:path>
              </a:pathLst>
            </a:custGeom>
            <a:ln w="9525">
              <a:solidFill>
                <a:srgbClr val="000000"/>
              </a:solidFill>
            </a:ln>
          </p:spPr>
          <p:txBody>
            <a:bodyPr wrap="square" lIns="0" tIns="0" rIns="0" bIns="0" rtlCol="0"/>
            <a:lstStyle/>
            <a:p>
              <a:endParaRPr/>
            </a:p>
          </p:txBody>
        </p:sp>
        <p:sp>
          <p:nvSpPr>
            <p:cNvPr id="97" name="object 18">
              <a:extLst>
                <a:ext uri="{FF2B5EF4-FFF2-40B4-BE49-F238E27FC236}">
                  <a16:creationId xmlns:a16="http://schemas.microsoft.com/office/drawing/2014/main" id="{74FB2FBE-D8A8-40A4-9596-EBC084DC74ED}"/>
                </a:ext>
              </a:extLst>
            </p:cNvPr>
            <p:cNvSpPr/>
            <p:nvPr/>
          </p:nvSpPr>
          <p:spPr>
            <a:xfrm>
              <a:off x="6736079" y="1065276"/>
              <a:ext cx="969264" cy="969263"/>
            </a:xfrm>
            <a:prstGeom prst="rect">
              <a:avLst/>
            </a:prstGeom>
            <a:blipFill>
              <a:blip r:embed="rId7" cstate="print"/>
              <a:stretch>
                <a:fillRect/>
              </a:stretch>
            </a:blipFill>
          </p:spPr>
          <p:txBody>
            <a:bodyPr wrap="square" lIns="0" tIns="0" rIns="0" bIns="0" rtlCol="0"/>
            <a:lstStyle/>
            <a:p>
              <a:endParaRPr/>
            </a:p>
          </p:txBody>
        </p:sp>
        <p:sp>
          <p:nvSpPr>
            <p:cNvPr id="98" name="object 19">
              <a:extLst>
                <a:ext uri="{FF2B5EF4-FFF2-40B4-BE49-F238E27FC236}">
                  <a16:creationId xmlns:a16="http://schemas.microsoft.com/office/drawing/2014/main" id="{43FF98FF-6FD0-4C4F-A2F7-F77822834079}"/>
                </a:ext>
              </a:extLst>
            </p:cNvPr>
            <p:cNvSpPr/>
            <p:nvPr/>
          </p:nvSpPr>
          <p:spPr>
            <a:xfrm>
              <a:off x="6731253" y="1060577"/>
              <a:ext cx="979169" cy="979169"/>
            </a:xfrm>
            <a:custGeom>
              <a:avLst/>
              <a:gdLst/>
              <a:ahLst/>
              <a:cxnLst/>
              <a:rect l="l" t="t" r="r" b="b"/>
              <a:pathLst>
                <a:path w="979170" h="979169">
                  <a:moveTo>
                    <a:pt x="0" y="978789"/>
                  </a:moveTo>
                  <a:lnTo>
                    <a:pt x="978788" y="978789"/>
                  </a:lnTo>
                  <a:lnTo>
                    <a:pt x="978788" y="0"/>
                  </a:lnTo>
                  <a:lnTo>
                    <a:pt x="0" y="0"/>
                  </a:lnTo>
                  <a:lnTo>
                    <a:pt x="0" y="978789"/>
                  </a:lnTo>
                  <a:close/>
                </a:path>
              </a:pathLst>
            </a:custGeom>
            <a:ln w="9525">
              <a:solidFill>
                <a:srgbClr val="000000"/>
              </a:solidFill>
            </a:ln>
          </p:spPr>
          <p:txBody>
            <a:bodyPr wrap="square" lIns="0" tIns="0" rIns="0" bIns="0" rtlCol="0"/>
            <a:lstStyle/>
            <a:p>
              <a:endParaRPr/>
            </a:p>
          </p:txBody>
        </p:sp>
        <p:sp>
          <p:nvSpPr>
            <p:cNvPr id="99" name="object 20">
              <a:extLst>
                <a:ext uri="{FF2B5EF4-FFF2-40B4-BE49-F238E27FC236}">
                  <a16:creationId xmlns:a16="http://schemas.microsoft.com/office/drawing/2014/main" id="{387DFE0B-2985-46B7-8EF4-F5872E681B3F}"/>
                </a:ext>
              </a:extLst>
            </p:cNvPr>
            <p:cNvSpPr/>
            <p:nvPr/>
          </p:nvSpPr>
          <p:spPr>
            <a:xfrm>
              <a:off x="6644639" y="1162812"/>
              <a:ext cx="970788" cy="969263"/>
            </a:xfrm>
            <a:prstGeom prst="rect">
              <a:avLst/>
            </a:prstGeom>
            <a:blipFill>
              <a:blip r:embed="rId7" cstate="print"/>
              <a:stretch>
                <a:fillRect/>
              </a:stretch>
            </a:blipFill>
          </p:spPr>
          <p:txBody>
            <a:bodyPr wrap="square" lIns="0" tIns="0" rIns="0" bIns="0" rtlCol="0"/>
            <a:lstStyle/>
            <a:p>
              <a:endParaRPr/>
            </a:p>
          </p:txBody>
        </p:sp>
        <p:sp>
          <p:nvSpPr>
            <p:cNvPr id="100" name="object 21">
              <a:extLst>
                <a:ext uri="{FF2B5EF4-FFF2-40B4-BE49-F238E27FC236}">
                  <a16:creationId xmlns:a16="http://schemas.microsoft.com/office/drawing/2014/main" id="{8FF26F99-8549-4274-8B39-C31F970FF42C}"/>
                </a:ext>
              </a:extLst>
            </p:cNvPr>
            <p:cNvSpPr/>
            <p:nvPr/>
          </p:nvSpPr>
          <p:spPr>
            <a:xfrm>
              <a:off x="6639813" y="1157986"/>
              <a:ext cx="980440" cy="979169"/>
            </a:xfrm>
            <a:custGeom>
              <a:avLst/>
              <a:gdLst/>
              <a:ahLst/>
              <a:cxnLst/>
              <a:rect l="l" t="t" r="r" b="b"/>
              <a:pathLst>
                <a:path w="980440" h="979169">
                  <a:moveTo>
                    <a:pt x="0" y="978788"/>
                  </a:moveTo>
                  <a:lnTo>
                    <a:pt x="980312" y="978788"/>
                  </a:lnTo>
                  <a:lnTo>
                    <a:pt x="980312" y="0"/>
                  </a:lnTo>
                  <a:lnTo>
                    <a:pt x="0" y="0"/>
                  </a:lnTo>
                  <a:lnTo>
                    <a:pt x="0" y="978788"/>
                  </a:lnTo>
                  <a:close/>
                </a:path>
              </a:pathLst>
            </a:custGeom>
            <a:ln w="9525">
              <a:solidFill>
                <a:srgbClr val="000000"/>
              </a:solidFill>
            </a:ln>
          </p:spPr>
          <p:txBody>
            <a:bodyPr wrap="square" lIns="0" tIns="0" rIns="0" bIns="0" rtlCol="0"/>
            <a:lstStyle/>
            <a:p>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71F0CDD-8F48-42F9-8353-A1B35888E963}"/>
              </a:ext>
            </a:extLst>
          </p:cNvPr>
          <p:cNvSpPr/>
          <p:nvPr/>
        </p:nvSpPr>
        <p:spPr>
          <a:xfrm>
            <a:off x="1907708" y="994214"/>
            <a:ext cx="5867399" cy="578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CAAC789-AD88-46C0-8CE8-9BB3DE20C986}"/>
              </a:ext>
            </a:extLst>
          </p:cNvPr>
          <p:cNvSpPr/>
          <p:nvPr/>
        </p:nvSpPr>
        <p:spPr>
          <a:xfrm>
            <a:off x="4307539" y="1071935"/>
            <a:ext cx="1077796" cy="369332"/>
          </a:xfrm>
          <a:prstGeom prst="rect">
            <a:avLst/>
          </a:prstGeom>
        </p:spPr>
        <p:txBody>
          <a:bodyPr wrap="none">
            <a:spAutoFit/>
          </a:bodyPr>
          <a:lstStyle/>
          <a:p>
            <a:r>
              <a:rPr lang="en-US" b="1" dirty="0"/>
              <a:t>Raw data</a:t>
            </a:r>
          </a:p>
        </p:txBody>
      </p:sp>
      <p:sp>
        <p:nvSpPr>
          <p:cNvPr id="38" name="Arrow: Down 37">
            <a:extLst>
              <a:ext uri="{FF2B5EF4-FFF2-40B4-BE49-F238E27FC236}">
                <a16:creationId xmlns:a16="http://schemas.microsoft.com/office/drawing/2014/main" id="{60ECEAC1-3B7D-4D90-96FF-9DD054FAD889}"/>
              </a:ext>
            </a:extLst>
          </p:cNvPr>
          <p:cNvSpPr/>
          <p:nvPr/>
        </p:nvSpPr>
        <p:spPr>
          <a:xfrm>
            <a:off x="4721886" y="1619734"/>
            <a:ext cx="249101" cy="304800"/>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E31825A-F02B-4C1E-8E98-0096B6AB42F9}"/>
              </a:ext>
            </a:extLst>
          </p:cNvPr>
          <p:cNvSpPr/>
          <p:nvPr/>
        </p:nvSpPr>
        <p:spPr>
          <a:xfrm>
            <a:off x="1905000" y="1971374"/>
            <a:ext cx="5867399" cy="4162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88624AA-7860-4590-8A24-AED92D594EDE}"/>
              </a:ext>
            </a:extLst>
          </p:cNvPr>
          <p:cNvSpPr txBox="1"/>
          <p:nvPr/>
        </p:nvSpPr>
        <p:spPr>
          <a:xfrm>
            <a:off x="2771555" y="1971374"/>
            <a:ext cx="4398864" cy="369332"/>
          </a:xfrm>
          <a:prstGeom prst="rect">
            <a:avLst/>
          </a:prstGeom>
          <a:noFill/>
        </p:spPr>
        <p:txBody>
          <a:bodyPr wrap="square" rtlCol="0">
            <a:spAutoFit/>
          </a:bodyPr>
          <a:lstStyle/>
          <a:p>
            <a:r>
              <a:rPr lang="en-US" b="1" dirty="0"/>
              <a:t>Identify local scale temporospatial patterns </a:t>
            </a:r>
          </a:p>
        </p:txBody>
      </p:sp>
      <p:sp>
        <p:nvSpPr>
          <p:cNvPr id="43" name="object 8">
            <a:extLst>
              <a:ext uri="{FF2B5EF4-FFF2-40B4-BE49-F238E27FC236}">
                <a16:creationId xmlns:a16="http://schemas.microsoft.com/office/drawing/2014/main" id="{324DE885-7508-4929-B8A8-80B1E4DBE233}"/>
              </a:ext>
            </a:extLst>
          </p:cNvPr>
          <p:cNvSpPr txBox="1">
            <a:spLocks/>
          </p:cNvSpPr>
          <p:nvPr/>
        </p:nvSpPr>
        <p:spPr>
          <a:xfrm>
            <a:off x="78738" y="147573"/>
            <a:ext cx="9065261" cy="25904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GB" sz="1600" b="1" kern="0" spc="-5" dirty="0">
                <a:solidFill>
                  <a:sysClr val="windowText" lastClr="000000"/>
                </a:solidFill>
                <a:latin typeface="Arial"/>
                <a:cs typeface="Arial"/>
              </a:rPr>
              <a:t>4.1 Regional scale: Classification </a:t>
            </a:r>
            <a:r>
              <a:rPr lang="en-GB" sz="1600" b="1" kern="0" dirty="0">
                <a:solidFill>
                  <a:sysClr val="windowText" lastClr="000000"/>
                </a:solidFill>
                <a:latin typeface="Arial"/>
                <a:cs typeface="Arial"/>
              </a:rPr>
              <a:t>and </a:t>
            </a:r>
            <a:r>
              <a:rPr lang="en-GB" sz="1600" b="1" kern="0" spc="-5" dirty="0">
                <a:solidFill>
                  <a:sysClr val="windowText" lastClr="000000"/>
                </a:solidFill>
                <a:latin typeface="Arial"/>
                <a:cs typeface="Arial"/>
              </a:rPr>
              <a:t>detection </a:t>
            </a:r>
            <a:r>
              <a:rPr lang="en-GB" sz="1600" b="1" kern="0" dirty="0">
                <a:solidFill>
                  <a:sysClr val="windowText" lastClr="000000"/>
                </a:solidFill>
                <a:latin typeface="Arial"/>
                <a:cs typeface="Arial"/>
              </a:rPr>
              <a:t>of temporospatial </a:t>
            </a:r>
            <a:r>
              <a:rPr lang="en-GB" sz="1600" b="1" kern="0" spc="-5" dirty="0">
                <a:solidFill>
                  <a:sysClr val="windowText" lastClr="000000"/>
                </a:solidFill>
                <a:latin typeface="Arial"/>
                <a:cs typeface="Arial"/>
              </a:rPr>
              <a:t>patterns </a:t>
            </a:r>
            <a:r>
              <a:rPr lang="en-GB" sz="1600" b="1" kern="0" spc="10" dirty="0">
                <a:solidFill>
                  <a:sysClr val="windowText" lastClr="000000"/>
                </a:solidFill>
                <a:latin typeface="Arial"/>
                <a:cs typeface="Arial"/>
              </a:rPr>
              <a:t>with</a:t>
            </a:r>
            <a:r>
              <a:rPr lang="en-GB" sz="1600" b="1" kern="0" spc="35" dirty="0">
                <a:solidFill>
                  <a:sysClr val="windowText" lastClr="000000"/>
                </a:solidFill>
                <a:latin typeface="Arial"/>
                <a:cs typeface="Arial"/>
              </a:rPr>
              <a:t> </a:t>
            </a:r>
            <a:r>
              <a:rPr lang="en-GB" sz="1600" b="1" kern="0" spc="-5" dirty="0">
                <a:solidFill>
                  <a:sysClr val="windowText" lastClr="000000"/>
                </a:solidFill>
                <a:latin typeface="Arial"/>
                <a:cs typeface="Arial"/>
              </a:rPr>
              <a:t>autoencoders</a:t>
            </a:r>
            <a:endParaRPr lang="en-GB" sz="1600" kern="0" dirty="0">
              <a:solidFill>
                <a:sysClr val="windowText" lastClr="000000"/>
              </a:solidFill>
              <a:latin typeface="Arial"/>
              <a:cs typeface="Arial"/>
            </a:endParaRPr>
          </a:p>
        </p:txBody>
      </p:sp>
      <p:sp>
        <p:nvSpPr>
          <p:cNvPr id="44" name="Rectangle 43">
            <a:extLst>
              <a:ext uri="{FF2B5EF4-FFF2-40B4-BE49-F238E27FC236}">
                <a16:creationId xmlns:a16="http://schemas.microsoft.com/office/drawing/2014/main" id="{CEEE3843-8CC3-4EF0-A3AE-525D74908A91}"/>
              </a:ext>
            </a:extLst>
          </p:cNvPr>
          <p:cNvSpPr/>
          <p:nvPr/>
        </p:nvSpPr>
        <p:spPr>
          <a:xfrm>
            <a:off x="1905000" y="2876550"/>
            <a:ext cx="5877457" cy="4798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DBCC3E4F-F966-4981-A618-14E6B5D57B92}"/>
              </a:ext>
            </a:extLst>
          </p:cNvPr>
          <p:cNvSpPr/>
          <p:nvPr/>
        </p:nvSpPr>
        <p:spPr>
          <a:xfrm>
            <a:off x="3050708" y="2910882"/>
            <a:ext cx="3733800" cy="369332"/>
          </a:xfrm>
          <a:prstGeom prst="rect">
            <a:avLst/>
          </a:prstGeom>
        </p:spPr>
        <p:txBody>
          <a:bodyPr wrap="square">
            <a:spAutoFit/>
          </a:bodyPr>
          <a:lstStyle/>
          <a:p>
            <a:r>
              <a:rPr lang="en-US" b="1" dirty="0"/>
              <a:t>Average in space or per condition</a:t>
            </a:r>
          </a:p>
        </p:txBody>
      </p:sp>
      <p:sp>
        <p:nvSpPr>
          <p:cNvPr id="46" name="Arrow: Down 45">
            <a:extLst>
              <a:ext uri="{FF2B5EF4-FFF2-40B4-BE49-F238E27FC236}">
                <a16:creationId xmlns:a16="http://schemas.microsoft.com/office/drawing/2014/main" id="{E7FA6E1C-FB49-493A-A9B1-79B109014A6F}"/>
              </a:ext>
            </a:extLst>
          </p:cNvPr>
          <p:cNvSpPr/>
          <p:nvPr/>
        </p:nvSpPr>
        <p:spPr>
          <a:xfrm>
            <a:off x="4721886" y="2492741"/>
            <a:ext cx="249101" cy="304800"/>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C689909-420E-44C9-A66B-135492A17AD1}"/>
              </a:ext>
            </a:extLst>
          </p:cNvPr>
          <p:cNvSpPr/>
          <p:nvPr/>
        </p:nvSpPr>
        <p:spPr>
          <a:xfrm>
            <a:off x="457200" y="3740248"/>
            <a:ext cx="7178313" cy="830997"/>
          </a:xfrm>
          <a:prstGeom prst="rect">
            <a:avLst/>
          </a:prstGeom>
        </p:spPr>
        <p:txBody>
          <a:bodyPr wrap="square">
            <a:spAutoFit/>
          </a:bodyPr>
          <a:lstStyle/>
          <a:p>
            <a:r>
              <a:rPr lang="en-US" sz="1600" b="1" dirty="0"/>
              <a:t>Challenges: 	</a:t>
            </a:r>
          </a:p>
          <a:p>
            <a:pPr marL="285750" indent="-285750">
              <a:buFont typeface="Arial" panose="020B0604020202020204" pitchFamily="34" charset="0"/>
              <a:buChar char="•"/>
            </a:pPr>
            <a:r>
              <a:rPr lang="en-US" sz="1600" b="1" dirty="0"/>
              <a:t>Artifacts due to anatomical structures (?)</a:t>
            </a:r>
          </a:p>
          <a:p>
            <a:pPr marL="285750" indent="-285750">
              <a:buFont typeface="Arial" panose="020B0604020202020204" pitchFamily="34" charset="0"/>
              <a:buChar char="•"/>
            </a:pPr>
            <a:r>
              <a:rPr lang="en-US" sz="1600" b="1" dirty="0"/>
              <a:t>Avoid introduce a bias with respect to the conditions because of artifacts</a:t>
            </a:r>
          </a:p>
        </p:txBody>
      </p:sp>
    </p:spTree>
    <p:extLst>
      <p:ext uri="{BB962C8B-B14F-4D97-AF65-F5344CB8AC3E}">
        <p14:creationId xmlns:p14="http://schemas.microsoft.com/office/powerpoint/2010/main" val="1501107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9244" y="646176"/>
            <a:ext cx="7267956" cy="2947670"/>
            <a:chOff x="809244" y="646176"/>
            <a:chExt cx="7266940" cy="2947670"/>
          </a:xfrm>
        </p:grpSpPr>
        <p:sp>
          <p:nvSpPr>
            <p:cNvPr id="3" name="object 3"/>
            <p:cNvSpPr/>
            <p:nvPr/>
          </p:nvSpPr>
          <p:spPr>
            <a:xfrm>
              <a:off x="809244" y="646176"/>
              <a:ext cx="7266940" cy="2947670"/>
            </a:xfrm>
            <a:custGeom>
              <a:avLst/>
              <a:gdLst/>
              <a:ahLst/>
              <a:cxnLst/>
              <a:rect l="l" t="t" r="r" b="b"/>
              <a:pathLst>
                <a:path w="7266940" h="2947670">
                  <a:moveTo>
                    <a:pt x="7266432" y="0"/>
                  </a:moveTo>
                  <a:lnTo>
                    <a:pt x="0" y="0"/>
                  </a:lnTo>
                  <a:lnTo>
                    <a:pt x="0" y="2947416"/>
                  </a:lnTo>
                  <a:lnTo>
                    <a:pt x="7266432" y="2947416"/>
                  </a:lnTo>
                  <a:lnTo>
                    <a:pt x="7266432" y="0"/>
                  </a:lnTo>
                  <a:close/>
                </a:path>
              </a:pathLst>
            </a:custGeom>
            <a:solidFill>
              <a:srgbClr val="BCBCBC"/>
            </a:solidFill>
          </p:spPr>
          <p:txBody>
            <a:bodyPr wrap="square" lIns="0" tIns="0" rIns="0" bIns="0" rtlCol="0"/>
            <a:lstStyle/>
            <a:p>
              <a:endParaRPr/>
            </a:p>
          </p:txBody>
        </p:sp>
        <p:sp>
          <p:nvSpPr>
            <p:cNvPr id="4" name="object 4"/>
            <p:cNvSpPr/>
            <p:nvPr/>
          </p:nvSpPr>
          <p:spPr>
            <a:xfrm>
              <a:off x="3687317" y="802386"/>
              <a:ext cx="1827530" cy="2557780"/>
            </a:xfrm>
            <a:custGeom>
              <a:avLst/>
              <a:gdLst/>
              <a:ahLst/>
              <a:cxnLst/>
              <a:rect l="l" t="t" r="r" b="b"/>
              <a:pathLst>
                <a:path w="1827529" h="2557779">
                  <a:moveTo>
                    <a:pt x="1827276" y="0"/>
                  </a:moveTo>
                  <a:lnTo>
                    <a:pt x="0" y="0"/>
                  </a:lnTo>
                  <a:lnTo>
                    <a:pt x="0" y="2557272"/>
                  </a:lnTo>
                  <a:lnTo>
                    <a:pt x="1827276" y="2557272"/>
                  </a:lnTo>
                  <a:lnTo>
                    <a:pt x="1827276" y="0"/>
                  </a:lnTo>
                  <a:close/>
                </a:path>
              </a:pathLst>
            </a:custGeom>
            <a:solidFill>
              <a:srgbClr val="FFFFFF"/>
            </a:solidFill>
          </p:spPr>
          <p:txBody>
            <a:bodyPr wrap="square" lIns="0" tIns="0" rIns="0" bIns="0" rtlCol="0"/>
            <a:lstStyle/>
            <a:p>
              <a:endParaRPr/>
            </a:p>
          </p:txBody>
        </p:sp>
        <p:sp>
          <p:nvSpPr>
            <p:cNvPr id="5" name="object 5"/>
            <p:cNvSpPr/>
            <p:nvPr/>
          </p:nvSpPr>
          <p:spPr>
            <a:xfrm>
              <a:off x="3687317" y="802386"/>
              <a:ext cx="1827530" cy="2557780"/>
            </a:xfrm>
            <a:custGeom>
              <a:avLst/>
              <a:gdLst/>
              <a:ahLst/>
              <a:cxnLst/>
              <a:rect l="l" t="t" r="r" b="b"/>
              <a:pathLst>
                <a:path w="1827529" h="2557779">
                  <a:moveTo>
                    <a:pt x="0" y="2557272"/>
                  </a:moveTo>
                  <a:lnTo>
                    <a:pt x="1827276" y="2557272"/>
                  </a:lnTo>
                  <a:lnTo>
                    <a:pt x="1827276" y="0"/>
                  </a:lnTo>
                  <a:lnTo>
                    <a:pt x="0" y="0"/>
                  </a:lnTo>
                  <a:lnTo>
                    <a:pt x="0" y="2557272"/>
                  </a:lnTo>
                  <a:close/>
                </a:path>
              </a:pathLst>
            </a:custGeom>
            <a:ln w="25400">
              <a:solidFill>
                <a:srgbClr val="FFFFFF"/>
              </a:solidFill>
            </a:ln>
          </p:spPr>
          <p:txBody>
            <a:bodyPr wrap="square" lIns="0" tIns="0" rIns="0" bIns="0" rtlCol="0"/>
            <a:lstStyle/>
            <a:p>
              <a:endParaRPr/>
            </a:p>
          </p:txBody>
        </p:sp>
        <p:sp>
          <p:nvSpPr>
            <p:cNvPr id="6" name="object 6"/>
            <p:cNvSpPr/>
            <p:nvPr/>
          </p:nvSpPr>
          <p:spPr>
            <a:xfrm>
              <a:off x="918972" y="801624"/>
              <a:ext cx="2658110" cy="2557780"/>
            </a:xfrm>
            <a:custGeom>
              <a:avLst/>
              <a:gdLst/>
              <a:ahLst/>
              <a:cxnLst/>
              <a:rect l="l" t="t" r="r" b="b"/>
              <a:pathLst>
                <a:path w="2658110" h="2557779">
                  <a:moveTo>
                    <a:pt x="2657855" y="0"/>
                  </a:moveTo>
                  <a:lnTo>
                    <a:pt x="0" y="0"/>
                  </a:lnTo>
                  <a:lnTo>
                    <a:pt x="0" y="2557272"/>
                  </a:lnTo>
                  <a:lnTo>
                    <a:pt x="2657855" y="2557272"/>
                  </a:lnTo>
                  <a:lnTo>
                    <a:pt x="2657855" y="0"/>
                  </a:lnTo>
                  <a:close/>
                </a:path>
              </a:pathLst>
            </a:custGeom>
            <a:solidFill>
              <a:srgbClr val="FFFFFF"/>
            </a:solidFill>
          </p:spPr>
          <p:txBody>
            <a:bodyPr wrap="square" lIns="0" tIns="0" rIns="0" bIns="0" rtlCol="0"/>
            <a:lstStyle/>
            <a:p>
              <a:endParaRPr/>
            </a:p>
          </p:txBody>
        </p:sp>
        <p:sp>
          <p:nvSpPr>
            <p:cNvPr id="7" name="object 7"/>
            <p:cNvSpPr/>
            <p:nvPr/>
          </p:nvSpPr>
          <p:spPr>
            <a:xfrm>
              <a:off x="986028" y="954024"/>
              <a:ext cx="2410968" cy="233324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941064" y="987552"/>
              <a:ext cx="1261872" cy="100888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941064" y="2103120"/>
              <a:ext cx="1261872" cy="103174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423160" y="987552"/>
              <a:ext cx="222885" cy="2147570"/>
            </a:xfrm>
            <a:custGeom>
              <a:avLst/>
              <a:gdLst/>
              <a:ahLst/>
              <a:cxnLst/>
              <a:rect l="l" t="t" r="r" b="b"/>
              <a:pathLst>
                <a:path w="222885" h="2147570">
                  <a:moveTo>
                    <a:pt x="222504" y="0"/>
                  </a:moveTo>
                  <a:lnTo>
                    <a:pt x="0" y="0"/>
                  </a:lnTo>
                  <a:lnTo>
                    <a:pt x="0" y="2147316"/>
                  </a:lnTo>
                  <a:lnTo>
                    <a:pt x="222504" y="2147316"/>
                  </a:lnTo>
                  <a:lnTo>
                    <a:pt x="222504" y="0"/>
                  </a:lnTo>
                  <a:close/>
                </a:path>
              </a:pathLst>
            </a:custGeom>
            <a:solidFill>
              <a:srgbClr val="B9F8FF">
                <a:alpha val="61959"/>
              </a:srgbClr>
            </a:solidFill>
          </p:spPr>
          <p:txBody>
            <a:bodyPr wrap="square" lIns="0" tIns="0" rIns="0" bIns="0" rtlCol="0"/>
            <a:lstStyle/>
            <a:p>
              <a:endParaRPr/>
            </a:p>
          </p:txBody>
        </p:sp>
        <p:sp>
          <p:nvSpPr>
            <p:cNvPr id="11" name="object 11"/>
            <p:cNvSpPr/>
            <p:nvPr/>
          </p:nvSpPr>
          <p:spPr>
            <a:xfrm>
              <a:off x="4319015" y="1229868"/>
              <a:ext cx="393065" cy="1457960"/>
            </a:xfrm>
            <a:custGeom>
              <a:avLst/>
              <a:gdLst/>
              <a:ahLst/>
              <a:cxnLst/>
              <a:rect l="l" t="t" r="r" b="b"/>
              <a:pathLst>
                <a:path w="393064" h="1457960">
                  <a:moveTo>
                    <a:pt x="0" y="1374394"/>
                  </a:moveTo>
                  <a:lnTo>
                    <a:pt x="18287" y="1457579"/>
                  </a:lnTo>
                  <a:lnTo>
                    <a:pt x="69971" y="1397635"/>
                  </a:lnTo>
                  <a:lnTo>
                    <a:pt x="40005" y="1397635"/>
                  </a:lnTo>
                  <a:lnTo>
                    <a:pt x="27686" y="1394460"/>
                  </a:lnTo>
                  <a:lnTo>
                    <a:pt x="30794" y="1382172"/>
                  </a:lnTo>
                  <a:lnTo>
                    <a:pt x="0" y="1374394"/>
                  </a:lnTo>
                  <a:close/>
                </a:path>
                <a:path w="393064" h="1457960">
                  <a:moveTo>
                    <a:pt x="30794" y="1382172"/>
                  </a:moveTo>
                  <a:lnTo>
                    <a:pt x="27686" y="1394460"/>
                  </a:lnTo>
                  <a:lnTo>
                    <a:pt x="40005" y="1397635"/>
                  </a:lnTo>
                  <a:lnTo>
                    <a:pt x="43128" y="1385287"/>
                  </a:lnTo>
                  <a:lnTo>
                    <a:pt x="30794" y="1382172"/>
                  </a:lnTo>
                  <a:close/>
                </a:path>
                <a:path w="393064" h="1457960">
                  <a:moveTo>
                    <a:pt x="43128" y="1385287"/>
                  </a:moveTo>
                  <a:lnTo>
                    <a:pt x="40005" y="1397635"/>
                  </a:lnTo>
                  <a:lnTo>
                    <a:pt x="69971" y="1397635"/>
                  </a:lnTo>
                  <a:lnTo>
                    <a:pt x="73913" y="1393063"/>
                  </a:lnTo>
                  <a:lnTo>
                    <a:pt x="43128" y="1385287"/>
                  </a:lnTo>
                  <a:close/>
                </a:path>
                <a:path w="393064" h="1457960">
                  <a:moveTo>
                    <a:pt x="380492" y="0"/>
                  </a:moveTo>
                  <a:lnTo>
                    <a:pt x="30794" y="1382172"/>
                  </a:lnTo>
                  <a:lnTo>
                    <a:pt x="43128" y="1385287"/>
                  </a:lnTo>
                  <a:lnTo>
                    <a:pt x="392811" y="3048"/>
                  </a:lnTo>
                  <a:lnTo>
                    <a:pt x="380492" y="0"/>
                  </a:lnTo>
                  <a:close/>
                </a:path>
              </a:pathLst>
            </a:custGeom>
            <a:solidFill>
              <a:srgbClr val="EE8500"/>
            </a:solidFill>
          </p:spPr>
          <p:txBody>
            <a:bodyPr wrap="square" lIns="0" tIns="0" rIns="0" bIns="0" rtlCol="0"/>
            <a:lstStyle/>
            <a:p>
              <a:endParaRPr/>
            </a:p>
          </p:txBody>
        </p:sp>
        <p:sp>
          <p:nvSpPr>
            <p:cNvPr id="12" name="object 12"/>
            <p:cNvSpPr/>
            <p:nvPr/>
          </p:nvSpPr>
          <p:spPr>
            <a:xfrm>
              <a:off x="2417063" y="1110995"/>
              <a:ext cx="226060" cy="685800"/>
            </a:xfrm>
            <a:custGeom>
              <a:avLst/>
              <a:gdLst/>
              <a:ahLst/>
              <a:cxnLst/>
              <a:rect l="l" t="t" r="r" b="b"/>
              <a:pathLst>
                <a:path w="226060" h="685800">
                  <a:moveTo>
                    <a:pt x="183399" y="71150"/>
                  </a:moveTo>
                  <a:lnTo>
                    <a:pt x="0" y="681736"/>
                  </a:lnTo>
                  <a:lnTo>
                    <a:pt x="12192" y="685418"/>
                  </a:lnTo>
                  <a:lnTo>
                    <a:pt x="195481" y="74785"/>
                  </a:lnTo>
                  <a:lnTo>
                    <a:pt x="183399" y="71150"/>
                  </a:lnTo>
                  <a:close/>
                </a:path>
                <a:path w="226060" h="685800">
                  <a:moveTo>
                    <a:pt x="221580" y="58927"/>
                  </a:moveTo>
                  <a:lnTo>
                    <a:pt x="187071" y="58927"/>
                  </a:lnTo>
                  <a:lnTo>
                    <a:pt x="199136" y="62611"/>
                  </a:lnTo>
                  <a:lnTo>
                    <a:pt x="195481" y="74785"/>
                  </a:lnTo>
                  <a:lnTo>
                    <a:pt x="225933" y="83946"/>
                  </a:lnTo>
                  <a:lnTo>
                    <a:pt x="221580" y="58927"/>
                  </a:lnTo>
                  <a:close/>
                </a:path>
                <a:path w="226060" h="685800">
                  <a:moveTo>
                    <a:pt x="187071" y="58927"/>
                  </a:moveTo>
                  <a:lnTo>
                    <a:pt x="183399" y="71150"/>
                  </a:lnTo>
                  <a:lnTo>
                    <a:pt x="195481" y="74785"/>
                  </a:lnTo>
                  <a:lnTo>
                    <a:pt x="199136" y="62611"/>
                  </a:lnTo>
                  <a:lnTo>
                    <a:pt x="187071" y="58927"/>
                  </a:lnTo>
                  <a:close/>
                </a:path>
                <a:path w="226060" h="685800">
                  <a:moveTo>
                    <a:pt x="211328" y="0"/>
                  </a:moveTo>
                  <a:lnTo>
                    <a:pt x="152908" y="61975"/>
                  </a:lnTo>
                  <a:lnTo>
                    <a:pt x="183399" y="71150"/>
                  </a:lnTo>
                  <a:lnTo>
                    <a:pt x="187071" y="58927"/>
                  </a:lnTo>
                  <a:lnTo>
                    <a:pt x="221580" y="58927"/>
                  </a:lnTo>
                  <a:lnTo>
                    <a:pt x="211328" y="0"/>
                  </a:lnTo>
                  <a:close/>
                </a:path>
              </a:pathLst>
            </a:custGeom>
            <a:solidFill>
              <a:srgbClr val="FFC000"/>
            </a:solidFill>
          </p:spPr>
          <p:txBody>
            <a:bodyPr wrap="square" lIns="0" tIns="0" rIns="0" bIns="0" rtlCol="0"/>
            <a:lstStyle/>
            <a:p>
              <a:endParaRPr/>
            </a:p>
          </p:txBody>
        </p:sp>
        <p:sp>
          <p:nvSpPr>
            <p:cNvPr id="13" name="object 13"/>
            <p:cNvSpPr/>
            <p:nvPr/>
          </p:nvSpPr>
          <p:spPr>
            <a:xfrm>
              <a:off x="5683758" y="802386"/>
              <a:ext cx="2306320" cy="2557780"/>
            </a:xfrm>
            <a:custGeom>
              <a:avLst/>
              <a:gdLst/>
              <a:ahLst/>
              <a:cxnLst/>
              <a:rect l="l" t="t" r="r" b="b"/>
              <a:pathLst>
                <a:path w="2306320" h="2557779">
                  <a:moveTo>
                    <a:pt x="2305812" y="0"/>
                  </a:moveTo>
                  <a:lnTo>
                    <a:pt x="0" y="0"/>
                  </a:lnTo>
                  <a:lnTo>
                    <a:pt x="0" y="2557272"/>
                  </a:lnTo>
                  <a:lnTo>
                    <a:pt x="2305812" y="2557272"/>
                  </a:lnTo>
                  <a:lnTo>
                    <a:pt x="2305812" y="0"/>
                  </a:lnTo>
                  <a:close/>
                </a:path>
              </a:pathLst>
            </a:custGeom>
            <a:solidFill>
              <a:srgbClr val="FFFFFF"/>
            </a:solidFill>
          </p:spPr>
          <p:txBody>
            <a:bodyPr wrap="square" lIns="0" tIns="0" rIns="0" bIns="0" rtlCol="0"/>
            <a:lstStyle/>
            <a:p>
              <a:endParaRPr/>
            </a:p>
          </p:txBody>
        </p:sp>
        <p:sp>
          <p:nvSpPr>
            <p:cNvPr id="14" name="object 14"/>
            <p:cNvSpPr/>
            <p:nvPr/>
          </p:nvSpPr>
          <p:spPr>
            <a:xfrm>
              <a:off x="5683758" y="802386"/>
              <a:ext cx="2306320" cy="2557780"/>
            </a:xfrm>
            <a:custGeom>
              <a:avLst/>
              <a:gdLst/>
              <a:ahLst/>
              <a:cxnLst/>
              <a:rect l="l" t="t" r="r" b="b"/>
              <a:pathLst>
                <a:path w="2306320" h="2557779">
                  <a:moveTo>
                    <a:pt x="0" y="2557272"/>
                  </a:moveTo>
                  <a:lnTo>
                    <a:pt x="2305812" y="2557272"/>
                  </a:lnTo>
                  <a:lnTo>
                    <a:pt x="2305812" y="0"/>
                  </a:lnTo>
                  <a:lnTo>
                    <a:pt x="0" y="0"/>
                  </a:lnTo>
                  <a:lnTo>
                    <a:pt x="0" y="2557272"/>
                  </a:lnTo>
                  <a:close/>
                </a:path>
              </a:pathLst>
            </a:custGeom>
            <a:ln w="25400">
              <a:solidFill>
                <a:srgbClr val="FFFFFF"/>
              </a:solidFill>
            </a:ln>
          </p:spPr>
          <p:txBody>
            <a:bodyPr wrap="square" lIns="0" tIns="0" rIns="0" bIns="0" rtlCol="0"/>
            <a:lstStyle/>
            <a:p>
              <a:endParaRPr/>
            </a:p>
          </p:txBody>
        </p:sp>
        <p:sp>
          <p:nvSpPr>
            <p:cNvPr id="15" name="object 15"/>
            <p:cNvSpPr/>
            <p:nvPr/>
          </p:nvSpPr>
          <p:spPr>
            <a:xfrm>
              <a:off x="6007608" y="1876043"/>
              <a:ext cx="763905" cy="120650"/>
            </a:xfrm>
            <a:custGeom>
              <a:avLst/>
              <a:gdLst/>
              <a:ahLst/>
              <a:cxnLst/>
              <a:rect l="l" t="t" r="r" b="b"/>
              <a:pathLst>
                <a:path w="763904" h="120650">
                  <a:moveTo>
                    <a:pt x="0" y="28955"/>
                  </a:moveTo>
                  <a:lnTo>
                    <a:pt x="170687" y="28955"/>
                  </a:lnTo>
                  <a:lnTo>
                    <a:pt x="170687" y="0"/>
                  </a:lnTo>
                  <a:lnTo>
                    <a:pt x="0" y="0"/>
                  </a:lnTo>
                  <a:lnTo>
                    <a:pt x="0" y="28955"/>
                  </a:lnTo>
                  <a:close/>
                </a:path>
                <a:path w="763904" h="120650">
                  <a:moveTo>
                    <a:pt x="16763" y="74675"/>
                  </a:moveTo>
                  <a:lnTo>
                    <a:pt x="153924" y="74675"/>
                  </a:lnTo>
                  <a:lnTo>
                    <a:pt x="153924" y="47243"/>
                  </a:lnTo>
                  <a:lnTo>
                    <a:pt x="16763" y="47243"/>
                  </a:lnTo>
                  <a:lnTo>
                    <a:pt x="16763" y="74675"/>
                  </a:lnTo>
                  <a:close/>
                </a:path>
                <a:path w="763904" h="120650">
                  <a:moveTo>
                    <a:pt x="32003" y="120395"/>
                  </a:moveTo>
                  <a:lnTo>
                    <a:pt x="137159" y="120395"/>
                  </a:lnTo>
                  <a:lnTo>
                    <a:pt x="137159" y="94487"/>
                  </a:lnTo>
                  <a:lnTo>
                    <a:pt x="32003" y="94487"/>
                  </a:lnTo>
                  <a:lnTo>
                    <a:pt x="32003" y="120395"/>
                  </a:lnTo>
                  <a:close/>
                </a:path>
                <a:path w="763904" h="120650">
                  <a:moveTo>
                    <a:pt x="195071" y="28955"/>
                  </a:moveTo>
                  <a:lnTo>
                    <a:pt x="365759" y="28955"/>
                  </a:lnTo>
                  <a:lnTo>
                    <a:pt x="365759" y="0"/>
                  </a:lnTo>
                  <a:lnTo>
                    <a:pt x="195071" y="0"/>
                  </a:lnTo>
                  <a:lnTo>
                    <a:pt x="195071" y="28955"/>
                  </a:lnTo>
                  <a:close/>
                </a:path>
                <a:path w="763904" h="120650">
                  <a:moveTo>
                    <a:pt x="213359" y="74675"/>
                  </a:moveTo>
                  <a:lnTo>
                    <a:pt x="348995" y="74675"/>
                  </a:lnTo>
                  <a:lnTo>
                    <a:pt x="348995" y="47243"/>
                  </a:lnTo>
                  <a:lnTo>
                    <a:pt x="213359" y="47243"/>
                  </a:lnTo>
                  <a:lnTo>
                    <a:pt x="213359" y="74675"/>
                  </a:lnTo>
                  <a:close/>
                </a:path>
                <a:path w="763904" h="120650">
                  <a:moveTo>
                    <a:pt x="228600" y="120395"/>
                  </a:moveTo>
                  <a:lnTo>
                    <a:pt x="333755" y="120395"/>
                  </a:lnTo>
                  <a:lnTo>
                    <a:pt x="333755" y="94487"/>
                  </a:lnTo>
                  <a:lnTo>
                    <a:pt x="228600" y="94487"/>
                  </a:lnTo>
                  <a:lnTo>
                    <a:pt x="228600" y="120395"/>
                  </a:lnTo>
                  <a:close/>
                </a:path>
                <a:path w="763904" h="120650">
                  <a:moveTo>
                    <a:pt x="394715" y="28955"/>
                  </a:moveTo>
                  <a:lnTo>
                    <a:pt x="565404" y="28955"/>
                  </a:lnTo>
                  <a:lnTo>
                    <a:pt x="565404" y="0"/>
                  </a:lnTo>
                  <a:lnTo>
                    <a:pt x="394715" y="0"/>
                  </a:lnTo>
                  <a:lnTo>
                    <a:pt x="394715" y="28955"/>
                  </a:lnTo>
                  <a:close/>
                </a:path>
                <a:path w="763904" h="120650">
                  <a:moveTo>
                    <a:pt x="411479" y="74675"/>
                  </a:moveTo>
                  <a:lnTo>
                    <a:pt x="548639" y="74675"/>
                  </a:lnTo>
                  <a:lnTo>
                    <a:pt x="548639" y="47243"/>
                  </a:lnTo>
                  <a:lnTo>
                    <a:pt x="411479" y="47243"/>
                  </a:lnTo>
                  <a:lnTo>
                    <a:pt x="411479" y="74675"/>
                  </a:lnTo>
                  <a:close/>
                </a:path>
                <a:path w="763904" h="120650">
                  <a:moveTo>
                    <a:pt x="426719" y="120395"/>
                  </a:moveTo>
                  <a:lnTo>
                    <a:pt x="531875" y="120395"/>
                  </a:lnTo>
                  <a:lnTo>
                    <a:pt x="531875" y="94487"/>
                  </a:lnTo>
                  <a:lnTo>
                    <a:pt x="426719" y="94487"/>
                  </a:lnTo>
                  <a:lnTo>
                    <a:pt x="426719" y="120395"/>
                  </a:lnTo>
                  <a:close/>
                </a:path>
                <a:path w="763904" h="120650">
                  <a:moveTo>
                    <a:pt x="592836" y="28955"/>
                  </a:moveTo>
                  <a:lnTo>
                    <a:pt x="763524" y="28955"/>
                  </a:lnTo>
                  <a:lnTo>
                    <a:pt x="763524" y="0"/>
                  </a:lnTo>
                  <a:lnTo>
                    <a:pt x="592836" y="0"/>
                  </a:lnTo>
                  <a:lnTo>
                    <a:pt x="592836" y="28955"/>
                  </a:lnTo>
                  <a:close/>
                </a:path>
                <a:path w="763904" h="120650">
                  <a:moveTo>
                    <a:pt x="609599" y="74675"/>
                  </a:moveTo>
                  <a:lnTo>
                    <a:pt x="746759" y="74675"/>
                  </a:lnTo>
                  <a:lnTo>
                    <a:pt x="746759" y="47243"/>
                  </a:lnTo>
                  <a:lnTo>
                    <a:pt x="609599" y="47243"/>
                  </a:lnTo>
                  <a:lnTo>
                    <a:pt x="609599" y="74675"/>
                  </a:lnTo>
                  <a:close/>
                </a:path>
                <a:path w="763904" h="120650">
                  <a:moveTo>
                    <a:pt x="624839" y="120395"/>
                  </a:moveTo>
                  <a:lnTo>
                    <a:pt x="729995" y="120395"/>
                  </a:lnTo>
                  <a:lnTo>
                    <a:pt x="729995" y="94487"/>
                  </a:lnTo>
                  <a:lnTo>
                    <a:pt x="624839" y="94487"/>
                  </a:lnTo>
                  <a:lnTo>
                    <a:pt x="624839" y="120395"/>
                  </a:lnTo>
                  <a:close/>
                </a:path>
              </a:pathLst>
            </a:custGeom>
            <a:ln w="12700">
              <a:solidFill>
                <a:srgbClr val="000000"/>
              </a:solidFill>
            </a:ln>
          </p:spPr>
          <p:txBody>
            <a:bodyPr wrap="square" lIns="0" tIns="0" rIns="0" bIns="0" rtlCol="0"/>
            <a:lstStyle/>
            <a:p>
              <a:endParaRPr/>
            </a:p>
          </p:txBody>
        </p:sp>
        <p:sp>
          <p:nvSpPr>
            <p:cNvPr id="16" name="object 16"/>
            <p:cNvSpPr/>
            <p:nvPr/>
          </p:nvSpPr>
          <p:spPr>
            <a:xfrm>
              <a:off x="5998464" y="1121663"/>
              <a:ext cx="772667" cy="667512"/>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5993638" y="1116838"/>
              <a:ext cx="782320" cy="677545"/>
            </a:xfrm>
            <a:custGeom>
              <a:avLst/>
              <a:gdLst/>
              <a:ahLst/>
              <a:cxnLst/>
              <a:rect l="l" t="t" r="r" b="b"/>
              <a:pathLst>
                <a:path w="782320" h="677544">
                  <a:moveTo>
                    <a:pt x="0" y="677037"/>
                  </a:moveTo>
                  <a:lnTo>
                    <a:pt x="782192" y="677037"/>
                  </a:lnTo>
                  <a:lnTo>
                    <a:pt x="782192" y="0"/>
                  </a:lnTo>
                  <a:lnTo>
                    <a:pt x="0" y="0"/>
                  </a:lnTo>
                  <a:lnTo>
                    <a:pt x="0" y="677037"/>
                  </a:lnTo>
                  <a:close/>
                </a:path>
              </a:pathLst>
            </a:custGeom>
            <a:ln w="9525">
              <a:solidFill>
                <a:srgbClr val="BB7C2C"/>
              </a:solidFill>
            </a:ln>
          </p:spPr>
          <p:txBody>
            <a:bodyPr wrap="square" lIns="0" tIns="0" rIns="0" bIns="0" rtlCol="0"/>
            <a:lstStyle/>
            <a:p>
              <a:endParaRPr/>
            </a:p>
          </p:txBody>
        </p:sp>
        <p:sp>
          <p:nvSpPr>
            <p:cNvPr id="18" name="object 18"/>
            <p:cNvSpPr/>
            <p:nvPr/>
          </p:nvSpPr>
          <p:spPr>
            <a:xfrm>
              <a:off x="6028944" y="1161288"/>
              <a:ext cx="708660" cy="605155"/>
            </a:xfrm>
            <a:custGeom>
              <a:avLst/>
              <a:gdLst/>
              <a:ahLst/>
              <a:cxnLst/>
              <a:rect l="l" t="t" r="r" b="b"/>
              <a:pathLst>
                <a:path w="708659" h="605155">
                  <a:moveTo>
                    <a:pt x="388619" y="80772"/>
                  </a:moveTo>
                  <a:lnTo>
                    <a:pt x="467867" y="80772"/>
                  </a:lnTo>
                  <a:lnTo>
                    <a:pt x="467867" y="0"/>
                  </a:lnTo>
                  <a:lnTo>
                    <a:pt x="388619" y="0"/>
                  </a:lnTo>
                  <a:lnTo>
                    <a:pt x="388619" y="80772"/>
                  </a:lnTo>
                  <a:close/>
                </a:path>
                <a:path w="708659" h="605155">
                  <a:moveTo>
                    <a:pt x="348995" y="80772"/>
                  </a:moveTo>
                  <a:lnTo>
                    <a:pt x="428243" y="80772"/>
                  </a:lnTo>
                  <a:lnTo>
                    <a:pt x="428243" y="0"/>
                  </a:lnTo>
                  <a:lnTo>
                    <a:pt x="348995" y="0"/>
                  </a:lnTo>
                  <a:lnTo>
                    <a:pt x="348995" y="80772"/>
                  </a:lnTo>
                  <a:close/>
                </a:path>
                <a:path w="708659" h="605155">
                  <a:moveTo>
                    <a:pt x="348995" y="120396"/>
                  </a:moveTo>
                  <a:lnTo>
                    <a:pt x="428243" y="120396"/>
                  </a:lnTo>
                  <a:lnTo>
                    <a:pt x="428243" y="39624"/>
                  </a:lnTo>
                  <a:lnTo>
                    <a:pt x="348995" y="39624"/>
                  </a:lnTo>
                  <a:lnTo>
                    <a:pt x="348995" y="120396"/>
                  </a:lnTo>
                  <a:close/>
                </a:path>
                <a:path w="708659" h="605155">
                  <a:moveTo>
                    <a:pt x="388619" y="120396"/>
                  </a:moveTo>
                  <a:lnTo>
                    <a:pt x="467867" y="120396"/>
                  </a:lnTo>
                  <a:lnTo>
                    <a:pt x="467867" y="39624"/>
                  </a:lnTo>
                  <a:lnTo>
                    <a:pt x="388619" y="39624"/>
                  </a:lnTo>
                  <a:lnTo>
                    <a:pt x="388619" y="120396"/>
                  </a:lnTo>
                  <a:close/>
                </a:path>
                <a:path w="708659" h="605155">
                  <a:moveTo>
                    <a:pt x="390143" y="202691"/>
                  </a:moveTo>
                  <a:lnTo>
                    <a:pt x="469391" y="202691"/>
                  </a:lnTo>
                  <a:lnTo>
                    <a:pt x="469391" y="120395"/>
                  </a:lnTo>
                  <a:lnTo>
                    <a:pt x="390143" y="120395"/>
                  </a:lnTo>
                  <a:lnTo>
                    <a:pt x="390143" y="202691"/>
                  </a:lnTo>
                  <a:close/>
                </a:path>
                <a:path w="708659" h="605155">
                  <a:moveTo>
                    <a:pt x="350519" y="202691"/>
                  </a:moveTo>
                  <a:lnTo>
                    <a:pt x="429767" y="202691"/>
                  </a:lnTo>
                  <a:lnTo>
                    <a:pt x="429767" y="120395"/>
                  </a:lnTo>
                  <a:lnTo>
                    <a:pt x="350519" y="120395"/>
                  </a:lnTo>
                  <a:lnTo>
                    <a:pt x="350519" y="202691"/>
                  </a:lnTo>
                  <a:close/>
                </a:path>
                <a:path w="708659" h="605155">
                  <a:moveTo>
                    <a:pt x="350519" y="242315"/>
                  </a:moveTo>
                  <a:lnTo>
                    <a:pt x="429767" y="242315"/>
                  </a:lnTo>
                  <a:lnTo>
                    <a:pt x="429767" y="161543"/>
                  </a:lnTo>
                  <a:lnTo>
                    <a:pt x="350519" y="161543"/>
                  </a:lnTo>
                  <a:lnTo>
                    <a:pt x="350519" y="242315"/>
                  </a:lnTo>
                  <a:close/>
                </a:path>
                <a:path w="708659" h="605155">
                  <a:moveTo>
                    <a:pt x="390143" y="242315"/>
                  </a:moveTo>
                  <a:lnTo>
                    <a:pt x="469391" y="242315"/>
                  </a:lnTo>
                  <a:lnTo>
                    <a:pt x="469391" y="161543"/>
                  </a:lnTo>
                  <a:lnTo>
                    <a:pt x="390143" y="161543"/>
                  </a:lnTo>
                  <a:lnTo>
                    <a:pt x="390143" y="242315"/>
                  </a:lnTo>
                  <a:close/>
                </a:path>
                <a:path w="708659" h="605155">
                  <a:moveTo>
                    <a:pt x="390143" y="321563"/>
                  </a:moveTo>
                  <a:lnTo>
                    <a:pt x="467867" y="321563"/>
                  </a:lnTo>
                  <a:lnTo>
                    <a:pt x="467867" y="240791"/>
                  </a:lnTo>
                  <a:lnTo>
                    <a:pt x="390143" y="240791"/>
                  </a:lnTo>
                  <a:lnTo>
                    <a:pt x="390143" y="321563"/>
                  </a:lnTo>
                  <a:close/>
                </a:path>
                <a:path w="708659" h="605155">
                  <a:moveTo>
                    <a:pt x="350519" y="321563"/>
                  </a:moveTo>
                  <a:lnTo>
                    <a:pt x="429767" y="321563"/>
                  </a:lnTo>
                  <a:lnTo>
                    <a:pt x="429767" y="240791"/>
                  </a:lnTo>
                  <a:lnTo>
                    <a:pt x="350519" y="240791"/>
                  </a:lnTo>
                  <a:lnTo>
                    <a:pt x="350519" y="321563"/>
                  </a:lnTo>
                  <a:close/>
                </a:path>
                <a:path w="708659" h="605155">
                  <a:moveTo>
                    <a:pt x="350519" y="361188"/>
                  </a:moveTo>
                  <a:lnTo>
                    <a:pt x="429767" y="361188"/>
                  </a:lnTo>
                  <a:lnTo>
                    <a:pt x="429767" y="280415"/>
                  </a:lnTo>
                  <a:lnTo>
                    <a:pt x="350519" y="280415"/>
                  </a:lnTo>
                  <a:lnTo>
                    <a:pt x="350519" y="361188"/>
                  </a:lnTo>
                  <a:close/>
                </a:path>
                <a:path w="708659" h="605155">
                  <a:moveTo>
                    <a:pt x="390143" y="361188"/>
                  </a:moveTo>
                  <a:lnTo>
                    <a:pt x="467867" y="361188"/>
                  </a:lnTo>
                  <a:lnTo>
                    <a:pt x="467867" y="280415"/>
                  </a:lnTo>
                  <a:lnTo>
                    <a:pt x="390143" y="280415"/>
                  </a:lnTo>
                  <a:lnTo>
                    <a:pt x="390143" y="361188"/>
                  </a:lnTo>
                  <a:close/>
                </a:path>
                <a:path w="708659" h="605155">
                  <a:moveTo>
                    <a:pt x="390143" y="441960"/>
                  </a:moveTo>
                  <a:lnTo>
                    <a:pt x="469391" y="441960"/>
                  </a:lnTo>
                  <a:lnTo>
                    <a:pt x="469391" y="361188"/>
                  </a:lnTo>
                  <a:lnTo>
                    <a:pt x="390143" y="361188"/>
                  </a:lnTo>
                  <a:lnTo>
                    <a:pt x="390143" y="441960"/>
                  </a:lnTo>
                  <a:close/>
                </a:path>
                <a:path w="708659" h="605155">
                  <a:moveTo>
                    <a:pt x="350519" y="441960"/>
                  </a:moveTo>
                  <a:lnTo>
                    <a:pt x="429767" y="441960"/>
                  </a:lnTo>
                  <a:lnTo>
                    <a:pt x="429767" y="361188"/>
                  </a:lnTo>
                  <a:lnTo>
                    <a:pt x="350519" y="361188"/>
                  </a:lnTo>
                  <a:lnTo>
                    <a:pt x="350519" y="441960"/>
                  </a:lnTo>
                  <a:close/>
                </a:path>
                <a:path w="708659" h="605155">
                  <a:moveTo>
                    <a:pt x="350519" y="481584"/>
                  </a:moveTo>
                  <a:lnTo>
                    <a:pt x="429767" y="481584"/>
                  </a:lnTo>
                  <a:lnTo>
                    <a:pt x="429767" y="400812"/>
                  </a:lnTo>
                  <a:lnTo>
                    <a:pt x="350519" y="400812"/>
                  </a:lnTo>
                  <a:lnTo>
                    <a:pt x="350519" y="481584"/>
                  </a:lnTo>
                  <a:close/>
                </a:path>
                <a:path w="708659" h="605155">
                  <a:moveTo>
                    <a:pt x="390143" y="481584"/>
                  </a:moveTo>
                  <a:lnTo>
                    <a:pt x="469391" y="481584"/>
                  </a:lnTo>
                  <a:lnTo>
                    <a:pt x="469391" y="400812"/>
                  </a:lnTo>
                  <a:lnTo>
                    <a:pt x="390143" y="400812"/>
                  </a:lnTo>
                  <a:lnTo>
                    <a:pt x="390143" y="481584"/>
                  </a:lnTo>
                  <a:close/>
                </a:path>
                <a:path w="708659" h="605155">
                  <a:moveTo>
                    <a:pt x="390143" y="562356"/>
                  </a:moveTo>
                  <a:lnTo>
                    <a:pt x="469391" y="562356"/>
                  </a:lnTo>
                  <a:lnTo>
                    <a:pt x="469391" y="481584"/>
                  </a:lnTo>
                  <a:lnTo>
                    <a:pt x="390143" y="481584"/>
                  </a:lnTo>
                  <a:lnTo>
                    <a:pt x="390143" y="562356"/>
                  </a:lnTo>
                  <a:close/>
                </a:path>
                <a:path w="708659" h="605155">
                  <a:moveTo>
                    <a:pt x="350519" y="562356"/>
                  </a:moveTo>
                  <a:lnTo>
                    <a:pt x="429767" y="562356"/>
                  </a:lnTo>
                  <a:lnTo>
                    <a:pt x="429767" y="481584"/>
                  </a:lnTo>
                  <a:lnTo>
                    <a:pt x="350519" y="481584"/>
                  </a:lnTo>
                  <a:lnTo>
                    <a:pt x="350519" y="562356"/>
                  </a:lnTo>
                  <a:close/>
                </a:path>
                <a:path w="708659" h="605155">
                  <a:moveTo>
                    <a:pt x="390143" y="601979"/>
                  </a:moveTo>
                  <a:lnTo>
                    <a:pt x="469391" y="601979"/>
                  </a:lnTo>
                  <a:lnTo>
                    <a:pt x="469391" y="521207"/>
                  </a:lnTo>
                  <a:lnTo>
                    <a:pt x="390143" y="521207"/>
                  </a:lnTo>
                  <a:lnTo>
                    <a:pt x="390143" y="601979"/>
                  </a:lnTo>
                  <a:close/>
                </a:path>
                <a:path w="708659" h="605155">
                  <a:moveTo>
                    <a:pt x="469391" y="201167"/>
                  </a:moveTo>
                  <a:lnTo>
                    <a:pt x="548639" y="201167"/>
                  </a:lnTo>
                  <a:lnTo>
                    <a:pt x="548639" y="120395"/>
                  </a:lnTo>
                  <a:lnTo>
                    <a:pt x="469391" y="120395"/>
                  </a:lnTo>
                  <a:lnTo>
                    <a:pt x="469391" y="201167"/>
                  </a:lnTo>
                  <a:close/>
                </a:path>
                <a:path w="708659" h="605155">
                  <a:moveTo>
                    <a:pt x="469391" y="240791"/>
                  </a:moveTo>
                  <a:lnTo>
                    <a:pt x="548639" y="240791"/>
                  </a:lnTo>
                  <a:lnTo>
                    <a:pt x="548639" y="160019"/>
                  </a:lnTo>
                  <a:lnTo>
                    <a:pt x="469391" y="160019"/>
                  </a:lnTo>
                  <a:lnTo>
                    <a:pt x="469391" y="240791"/>
                  </a:lnTo>
                  <a:close/>
                </a:path>
                <a:path w="708659" h="605155">
                  <a:moveTo>
                    <a:pt x="509015" y="240791"/>
                  </a:moveTo>
                  <a:lnTo>
                    <a:pt x="588263" y="240791"/>
                  </a:lnTo>
                  <a:lnTo>
                    <a:pt x="588263" y="160019"/>
                  </a:lnTo>
                  <a:lnTo>
                    <a:pt x="509015" y="160019"/>
                  </a:lnTo>
                  <a:lnTo>
                    <a:pt x="509015" y="240791"/>
                  </a:lnTo>
                  <a:close/>
                </a:path>
                <a:path w="708659" h="605155">
                  <a:moveTo>
                    <a:pt x="510539" y="321563"/>
                  </a:moveTo>
                  <a:lnTo>
                    <a:pt x="589787" y="321563"/>
                  </a:lnTo>
                  <a:lnTo>
                    <a:pt x="589787" y="240791"/>
                  </a:lnTo>
                  <a:lnTo>
                    <a:pt x="510539" y="240791"/>
                  </a:lnTo>
                  <a:lnTo>
                    <a:pt x="510539" y="321563"/>
                  </a:lnTo>
                  <a:close/>
                </a:path>
                <a:path w="708659" h="605155">
                  <a:moveTo>
                    <a:pt x="470915" y="321563"/>
                  </a:moveTo>
                  <a:lnTo>
                    <a:pt x="550163" y="321563"/>
                  </a:lnTo>
                  <a:lnTo>
                    <a:pt x="550163" y="240791"/>
                  </a:lnTo>
                  <a:lnTo>
                    <a:pt x="470915" y="240791"/>
                  </a:lnTo>
                  <a:lnTo>
                    <a:pt x="470915" y="321563"/>
                  </a:lnTo>
                  <a:close/>
                </a:path>
                <a:path w="708659" h="605155">
                  <a:moveTo>
                    <a:pt x="470915" y="362712"/>
                  </a:moveTo>
                  <a:lnTo>
                    <a:pt x="550163" y="362712"/>
                  </a:lnTo>
                  <a:lnTo>
                    <a:pt x="550163" y="280415"/>
                  </a:lnTo>
                  <a:lnTo>
                    <a:pt x="470915" y="280415"/>
                  </a:lnTo>
                  <a:lnTo>
                    <a:pt x="470915" y="362712"/>
                  </a:lnTo>
                  <a:close/>
                </a:path>
                <a:path w="708659" h="605155">
                  <a:moveTo>
                    <a:pt x="510539" y="362712"/>
                  </a:moveTo>
                  <a:lnTo>
                    <a:pt x="589787" y="362712"/>
                  </a:lnTo>
                  <a:lnTo>
                    <a:pt x="589787" y="280415"/>
                  </a:lnTo>
                  <a:lnTo>
                    <a:pt x="510539" y="280415"/>
                  </a:lnTo>
                  <a:lnTo>
                    <a:pt x="510539" y="362712"/>
                  </a:lnTo>
                  <a:close/>
                </a:path>
                <a:path w="708659" h="605155">
                  <a:moveTo>
                    <a:pt x="510539" y="441960"/>
                  </a:moveTo>
                  <a:lnTo>
                    <a:pt x="588263" y="441960"/>
                  </a:lnTo>
                  <a:lnTo>
                    <a:pt x="588263" y="361188"/>
                  </a:lnTo>
                  <a:lnTo>
                    <a:pt x="510539" y="361188"/>
                  </a:lnTo>
                  <a:lnTo>
                    <a:pt x="510539" y="441960"/>
                  </a:lnTo>
                  <a:close/>
                </a:path>
                <a:path w="708659" h="605155">
                  <a:moveTo>
                    <a:pt x="470915" y="441960"/>
                  </a:moveTo>
                  <a:lnTo>
                    <a:pt x="550163" y="441960"/>
                  </a:lnTo>
                  <a:lnTo>
                    <a:pt x="550163" y="361188"/>
                  </a:lnTo>
                  <a:lnTo>
                    <a:pt x="470915" y="361188"/>
                  </a:lnTo>
                  <a:lnTo>
                    <a:pt x="470915" y="441960"/>
                  </a:lnTo>
                  <a:close/>
                </a:path>
                <a:path w="708659" h="605155">
                  <a:moveTo>
                    <a:pt x="470915" y="481584"/>
                  </a:moveTo>
                  <a:lnTo>
                    <a:pt x="550163" y="481584"/>
                  </a:lnTo>
                  <a:lnTo>
                    <a:pt x="550163" y="400812"/>
                  </a:lnTo>
                  <a:lnTo>
                    <a:pt x="470915" y="400812"/>
                  </a:lnTo>
                  <a:lnTo>
                    <a:pt x="470915" y="481584"/>
                  </a:lnTo>
                  <a:close/>
                </a:path>
                <a:path w="708659" h="605155">
                  <a:moveTo>
                    <a:pt x="510539" y="481584"/>
                  </a:moveTo>
                  <a:lnTo>
                    <a:pt x="588263" y="481584"/>
                  </a:lnTo>
                  <a:lnTo>
                    <a:pt x="588263" y="400812"/>
                  </a:lnTo>
                  <a:lnTo>
                    <a:pt x="510539" y="400812"/>
                  </a:lnTo>
                  <a:lnTo>
                    <a:pt x="510539" y="481584"/>
                  </a:lnTo>
                  <a:close/>
                </a:path>
                <a:path w="708659" h="605155">
                  <a:moveTo>
                    <a:pt x="510539" y="562356"/>
                  </a:moveTo>
                  <a:lnTo>
                    <a:pt x="589787" y="562356"/>
                  </a:lnTo>
                  <a:lnTo>
                    <a:pt x="589787" y="481584"/>
                  </a:lnTo>
                  <a:lnTo>
                    <a:pt x="510539" y="481584"/>
                  </a:lnTo>
                  <a:lnTo>
                    <a:pt x="510539" y="562356"/>
                  </a:lnTo>
                  <a:close/>
                </a:path>
                <a:path w="708659" h="605155">
                  <a:moveTo>
                    <a:pt x="470915" y="562356"/>
                  </a:moveTo>
                  <a:lnTo>
                    <a:pt x="550163" y="562356"/>
                  </a:lnTo>
                  <a:lnTo>
                    <a:pt x="550163" y="481584"/>
                  </a:lnTo>
                  <a:lnTo>
                    <a:pt x="470915" y="481584"/>
                  </a:lnTo>
                  <a:lnTo>
                    <a:pt x="470915" y="562356"/>
                  </a:lnTo>
                  <a:close/>
                </a:path>
                <a:path w="708659" h="605155">
                  <a:moveTo>
                    <a:pt x="470915" y="601979"/>
                  </a:moveTo>
                  <a:lnTo>
                    <a:pt x="550163" y="601979"/>
                  </a:lnTo>
                  <a:lnTo>
                    <a:pt x="550163" y="521207"/>
                  </a:lnTo>
                  <a:lnTo>
                    <a:pt x="470915" y="521207"/>
                  </a:lnTo>
                  <a:lnTo>
                    <a:pt x="470915" y="601979"/>
                  </a:lnTo>
                  <a:close/>
                </a:path>
                <a:path w="708659" h="605155">
                  <a:moveTo>
                    <a:pt x="510539" y="601979"/>
                  </a:moveTo>
                  <a:lnTo>
                    <a:pt x="589787" y="601979"/>
                  </a:lnTo>
                  <a:lnTo>
                    <a:pt x="589787" y="521207"/>
                  </a:lnTo>
                  <a:lnTo>
                    <a:pt x="510539" y="521207"/>
                  </a:lnTo>
                  <a:lnTo>
                    <a:pt x="510539" y="601979"/>
                  </a:lnTo>
                  <a:close/>
                </a:path>
                <a:path w="708659" h="605155">
                  <a:moveTo>
                    <a:pt x="550163" y="361188"/>
                  </a:moveTo>
                  <a:lnTo>
                    <a:pt x="627887" y="361188"/>
                  </a:lnTo>
                  <a:lnTo>
                    <a:pt x="627887" y="280415"/>
                  </a:lnTo>
                  <a:lnTo>
                    <a:pt x="550163" y="280415"/>
                  </a:lnTo>
                  <a:lnTo>
                    <a:pt x="550163" y="361188"/>
                  </a:lnTo>
                  <a:close/>
                </a:path>
                <a:path w="708659" h="605155">
                  <a:moveTo>
                    <a:pt x="588263" y="402336"/>
                  </a:moveTo>
                  <a:lnTo>
                    <a:pt x="667511" y="402336"/>
                  </a:lnTo>
                  <a:lnTo>
                    <a:pt x="667511" y="321563"/>
                  </a:lnTo>
                  <a:lnTo>
                    <a:pt x="588263" y="321563"/>
                  </a:lnTo>
                  <a:lnTo>
                    <a:pt x="588263" y="402336"/>
                  </a:lnTo>
                  <a:close/>
                </a:path>
                <a:path w="708659" h="605155">
                  <a:moveTo>
                    <a:pt x="627887" y="402336"/>
                  </a:moveTo>
                  <a:lnTo>
                    <a:pt x="707135" y="402336"/>
                  </a:lnTo>
                  <a:lnTo>
                    <a:pt x="707135" y="321563"/>
                  </a:lnTo>
                  <a:lnTo>
                    <a:pt x="627887" y="321563"/>
                  </a:lnTo>
                  <a:lnTo>
                    <a:pt x="627887" y="402336"/>
                  </a:lnTo>
                  <a:close/>
                </a:path>
                <a:path w="708659" h="605155">
                  <a:moveTo>
                    <a:pt x="627887" y="483108"/>
                  </a:moveTo>
                  <a:lnTo>
                    <a:pt x="707135" y="483108"/>
                  </a:lnTo>
                  <a:lnTo>
                    <a:pt x="707135" y="402336"/>
                  </a:lnTo>
                  <a:lnTo>
                    <a:pt x="627887" y="402336"/>
                  </a:lnTo>
                  <a:lnTo>
                    <a:pt x="627887" y="483108"/>
                  </a:lnTo>
                  <a:close/>
                </a:path>
                <a:path w="708659" h="605155">
                  <a:moveTo>
                    <a:pt x="588263" y="483108"/>
                  </a:moveTo>
                  <a:lnTo>
                    <a:pt x="667511" y="483108"/>
                  </a:lnTo>
                  <a:lnTo>
                    <a:pt x="667511" y="402336"/>
                  </a:lnTo>
                  <a:lnTo>
                    <a:pt x="588263" y="402336"/>
                  </a:lnTo>
                  <a:lnTo>
                    <a:pt x="588263" y="483108"/>
                  </a:lnTo>
                  <a:close/>
                </a:path>
                <a:path w="708659" h="605155">
                  <a:moveTo>
                    <a:pt x="588263" y="522732"/>
                  </a:moveTo>
                  <a:lnTo>
                    <a:pt x="667511" y="522732"/>
                  </a:lnTo>
                  <a:lnTo>
                    <a:pt x="667511" y="441960"/>
                  </a:lnTo>
                  <a:lnTo>
                    <a:pt x="588263" y="441960"/>
                  </a:lnTo>
                  <a:lnTo>
                    <a:pt x="588263" y="522732"/>
                  </a:lnTo>
                  <a:close/>
                </a:path>
                <a:path w="708659" h="605155">
                  <a:moveTo>
                    <a:pt x="627887" y="522732"/>
                  </a:moveTo>
                  <a:lnTo>
                    <a:pt x="707135" y="522732"/>
                  </a:lnTo>
                  <a:lnTo>
                    <a:pt x="707135" y="441960"/>
                  </a:lnTo>
                  <a:lnTo>
                    <a:pt x="627887" y="441960"/>
                  </a:lnTo>
                  <a:lnTo>
                    <a:pt x="627887" y="522732"/>
                  </a:lnTo>
                  <a:close/>
                </a:path>
                <a:path w="708659" h="605155">
                  <a:moveTo>
                    <a:pt x="588263" y="563879"/>
                  </a:moveTo>
                  <a:lnTo>
                    <a:pt x="667511" y="563879"/>
                  </a:lnTo>
                  <a:lnTo>
                    <a:pt x="667511" y="483107"/>
                  </a:lnTo>
                  <a:lnTo>
                    <a:pt x="588263" y="483107"/>
                  </a:lnTo>
                  <a:lnTo>
                    <a:pt x="588263" y="563879"/>
                  </a:lnTo>
                  <a:close/>
                </a:path>
                <a:path w="708659" h="605155">
                  <a:moveTo>
                    <a:pt x="431291" y="201167"/>
                  </a:moveTo>
                  <a:lnTo>
                    <a:pt x="509015" y="201167"/>
                  </a:lnTo>
                  <a:lnTo>
                    <a:pt x="509015" y="120395"/>
                  </a:lnTo>
                  <a:lnTo>
                    <a:pt x="431291" y="120395"/>
                  </a:lnTo>
                  <a:lnTo>
                    <a:pt x="431291" y="201167"/>
                  </a:lnTo>
                  <a:close/>
                </a:path>
                <a:path w="708659" h="605155">
                  <a:moveTo>
                    <a:pt x="510539" y="281939"/>
                  </a:moveTo>
                  <a:lnTo>
                    <a:pt x="589787" y="281939"/>
                  </a:lnTo>
                  <a:lnTo>
                    <a:pt x="589787" y="201167"/>
                  </a:lnTo>
                  <a:lnTo>
                    <a:pt x="510539" y="201167"/>
                  </a:lnTo>
                  <a:lnTo>
                    <a:pt x="510539" y="281939"/>
                  </a:lnTo>
                  <a:close/>
                </a:path>
                <a:path w="708659" h="605155">
                  <a:moveTo>
                    <a:pt x="629411" y="441960"/>
                  </a:moveTo>
                  <a:lnTo>
                    <a:pt x="708659" y="441960"/>
                  </a:lnTo>
                  <a:lnTo>
                    <a:pt x="708659" y="361188"/>
                  </a:lnTo>
                  <a:lnTo>
                    <a:pt x="629411" y="361188"/>
                  </a:lnTo>
                  <a:lnTo>
                    <a:pt x="629411" y="441960"/>
                  </a:lnTo>
                  <a:close/>
                </a:path>
                <a:path w="708659" h="605155">
                  <a:moveTo>
                    <a:pt x="551687" y="563879"/>
                  </a:moveTo>
                  <a:lnTo>
                    <a:pt x="630935" y="563879"/>
                  </a:lnTo>
                  <a:lnTo>
                    <a:pt x="630935" y="483107"/>
                  </a:lnTo>
                  <a:lnTo>
                    <a:pt x="551687" y="483107"/>
                  </a:lnTo>
                  <a:lnTo>
                    <a:pt x="551687" y="563879"/>
                  </a:lnTo>
                  <a:close/>
                </a:path>
                <a:path w="708659" h="605155">
                  <a:moveTo>
                    <a:pt x="429767" y="605027"/>
                  </a:moveTo>
                  <a:lnTo>
                    <a:pt x="509015" y="605027"/>
                  </a:lnTo>
                  <a:lnTo>
                    <a:pt x="509015" y="522731"/>
                  </a:lnTo>
                  <a:lnTo>
                    <a:pt x="429767" y="522731"/>
                  </a:lnTo>
                  <a:lnTo>
                    <a:pt x="429767" y="605027"/>
                  </a:lnTo>
                  <a:close/>
                </a:path>
                <a:path w="708659" h="605155">
                  <a:moveTo>
                    <a:pt x="350519" y="524256"/>
                  </a:moveTo>
                  <a:lnTo>
                    <a:pt x="429767" y="524256"/>
                  </a:lnTo>
                  <a:lnTo>
                    <a:pt x="429767" y="443484"/>
                  </a:lnTo>
                  <a:lnTo>
                    <a:pt x="350519" y="443484"/>
                  </a:lnTo>
                  <a:lnTo>
                    <a:pt x="350519" y="524256"/>
                  </a:lnTo>
                  <a:close/>
                </a:path>
                <a:path w="708659" h="605155">
                  <a:moveTo>
                    <a:pt x="431291" y="161544"/>
                  </a:moveTo>
                  <a:lnTo>
                    <a:pt x="509015" y="161544"/>
                  </a:lnTo>
                  <a:lnTo>
                    <a:pt x="509015" y="80772"/>
                  </a:lnTo>
                  <a:lnTo>
                    <a:pt x="431291" y="80772"/>
                  </a:lnTo>
                  <a:lnTo>
                    <a:pt x="431291" y="161544"/>
                  </a:lnTo>
                  <a:close/>
                </a:path>
                <a:path w="708659" h="605155">
                  <a:moveTo>
                    <a:pt x="551687" y="603503"/>
                  </a:moveTo>
                  <a:lnTo>
                    <a:pt x="629411" y="603503"/>
                  </a:lnTo>
                  <a:lnTo>
                    <a:pt x="629411" y="521207"/>
                  </a:lnTo>
                  <a:lnTo>
                    <a:pt x="551687" y="521207"/>
                  </a:lnTo>
                  <a:lnTo>
                    <a:pt x="551687" y="603503"/>
                  </a:lnTo>
                  <a:close/>
                </a:path>
                <a:path w="708659" h="605155">
                  <a:moveTo>
                    <a:pt x="227075" y="80772"/>
                  </a:moveTo>
                  <a:lnTo>
                    <a:pt x="301751" y="80772"/>
                  </a:lnTo>
                  <a:lnTo>
                    <a:pt x="301751" y="0"/>
                  </a:lnTo>
                  <a:lnTo>
                    <a:pt x="227075" y="0"/>
                  </a:lnTo>
                  <a:lnTo>
                    <a:pt x="227075" y="80772"/>
                  </a:lnTo>
                  <a:close/>
                </a:path>
                <a:path w="708659" h="605155">
                  <a:moveTo>
                    <a:pt x="265175" y="80772"/>
                  </a:moveTo>
                  <a:lnTo>
                    <a:pt x="338327" y="80772"/>
                  </a:lnTo>
                  <a:lnTo>
                    <a:pt x="338327" y="0"/>
                  </a:lnTo>
                  <a:lnTo>
                    <a:pt x="265175" y="0"/>
                  </a:lnTo>
                  <a:lnTo>
                    <a:pt x="265175" y="80772"/>
                  </a:lnTo>
                  <a:close/>
                </a:path>
                <a:path w="708659" h="605155">
                  <a:moveTo>
                    <a:pt x="265175" y="120396"/>
                  </a:moveTo>
                  <a:lnTo>
                    <a:pt x="338327" y="120396"/>
                  </a:lnTo>
                  <a:lnTo>
                    <a:pt x="338327" y="39624"/>
                  </a:lnTo>
                  <a:lnTo>
                    <a:pt x="265175" y="39624"/>
                  </a:lnTo>
                  <a:lnTo>
                    <a:pt x="265175" y="120396"/>
                  </a:lnTo>
                  <a:close/>
                </a:path>
                <a:path w="708659" h="605155">
                  <a:moveTo>
                    <a:pt x="227075" y="120396"/>
                  </a:moveTo>
                  <a:lnTo>
                    <a:pt x="301751" y="120396"/>
                  </a:lnTo>
                  <a:lnTo>
                    <a:pt x="301751" y="39624"/>
                  </a:lnTo>
                  <a:lnTo>
                    <a:pt x="227075" y="39624"/>
                  </a:lnTo>
                  <a:lnTo>
                    <a:pt x="227075" y="120396"/>
                  </a:lnTo>
                  <a:close/>
                </a:path>
                <a:path w="708659" h="605155">
                  <a:moveTo>
                    <a:pt x="227075" y="202691"/>
                  </a:moveTo>
                  <a:lnTo>
                    <a:pt x="301751" y="202691"/>
                  </a:lnTo>
                  <a:lnTo>
                    <a:pt x="301751" y="120395"/>
                  </a:lnTo>
                  <a:lnTo>
                    <a:pt x="227075" y="120395"/>
                  </a:lnTo>
                  <a:lnTo>
                    <a:pt x="227075" y="202691"/>
                  </a:lnTo>
                  <a:close/>
                </a:path>
                <a:path w="708659" h="605155">
                  <a:moveTo>
                    <a:pt x="263651" y="202691"/>
                  </a:moveTo>
                  <a:lnTo>
                    <a:pt x="338327" y="202691"/>
                  </a:lnTo>
                  <a:lnTo>
                    <a:pt x="338327" y="120395"/>
                  </a:lnTo>
                  <a:lnTo>
                    <a:pt x="263651" y="120395"/>
                  </a:lnTo>
                  <a:lnTo>
                    <a:pt x="263651" y="202691"/>
                  </a:lnTo>
                  <a:close/>
                </a:path>
                <a:path w="708659" h="605155">
                  <a:moveTo>
                    <a:pt x="263651" y="242315"/>
                  </a:moveTo>
                  <a:lnTo>
                    <a:pt x="338327" y="242315"/>
                  </a:lnTo>
                  <a:lnTo>
                    <a:pt x="338327" y="161543"/>
                  </a:lnTo>
                  <a:lnTo>
                    <a:pt x="263651" y="161543"/>
                  </a:lnTo>
                  <a:lnTo>
                    <a:pt x="263651" y="242315"/>
                  </a:lnTo>
                  <a:close/>
                </a:path>
                <a:path w="708659" h="605155">
                  <a:moveTo>
                    <a:pt x="227075" y="242315"/>
                  </a:moveTo>
                  <a:lnTo>
                    <a:pt x="301751" y="242315"/>
                  </a:lnTo>
                  <a:lnTo>
                    <a:pt x="301751" y="161543"/>
                  </a:lnTo>
                  <a:lnTo>
                    <a:pt x="227075" y="161543"/>
                  </a:lnTo>
                  <a:lnTo>
                    <a:pt x="227075" y="242315"/>
                  </a:lnTo>
                  <a:close/>
                </a:path>
                <a:path w="708659" h="605155">
                  <a:moveTo>
                    <a:pt x="227075" y="321563"/>
                  </a:moveTo>
                  <a:lnTo>
                    <a:pt x="301751" y="321563"/>
                  </a:lnTo>
                  <a:lnTo>
                    <a:pt x="301751" y="240791"/>
                  </a:lnTo>
                  <a:lnTo>
                    <a:pt x="227075" y="240791"/>
                  </a:lnTo>
                  <a:lnTo>
                    <a:pt x="227075" y="321563"/>
                  </a:lnTo>
                  <a:close/>
                </a:path>
                <a:path w="708659" h="605155">
                  <a:moveTo>
                    <a:pt x="263651" y="321563"/>
                  </a:moveTo>
                  <a:lnTo>
                    <a:pt x="338327" y="321563"/>
                  </a:lnTo>
                  <a:lnTo>
                    <a:pt x="338327" y="240791"/>
                  </a:lnTo>
                  <a:lnTo>
                    <a:pt x="263651" y="240791"/>
                  </a:lnTo>
                  <a:lnTo>
                    <a:pt x="263651" y="321563"/>
                  </a:lnTo>
                  <a:close/>
                </a:path>
                <a:path w="708659" h="605155">
                  <a:moveTo>
                    <a:pt x="263651" y="361188"/>
                  </a:moveTo>
                  <a:lnTo>
                    <a:pt x="338327" y="361188"/>
                  </a:lnTo>
                  <a:lnTo>
                    <a:pt x="338327" y="280415"/>
                  </a:lnTo>
                  <a:lnTo>
                    <a:pt x="263651" y="280415"/>
                  </a:lnTo>
                  <a:lnTo>
                    <a:pt x="263651" y="361188"/>
                  </a:lnTo>
                  <a:close/>
                </a:path>
                <a:path w="708659" h="605155">
                  <a:moveTo>
                    <a:pt x="227075" y="361188"/>
                  </a:moveTo>
                  <a:lnTo>
                    <a:pt x="301751" y="361188"/>
                  </a:lnTo>
                  <a:lnTo>
                    <a:pt x="301751" y="280415"/>
                  </a:lnTo>
                  <a:lnTo>
                    <a:pt x="227075" y="280415"/>
                  </a:lnTo>
                  <a:lnTo>
                    <a:pt x="227075" y="361188"/>
                  </a:lnTo>
                  <a:close/>
                </a:path>
                <a:path w="708659" h="605155">
                  <a:moveTo>
                    <a:pt x="225551" y="441960"/>
                  </a:moveTo>
                  <a:lnTo>
                    <a:pt x="300227" y="441960"/>
                  </a:lnTo>
                  <a:lnTo>
                    <a:pt x="300227" y="361188"/>
                  </a:lnTo>
                  <a:lnTo>
                    <a:pt x="225551" y="361188"/>
                  </a:lnTo>
                  <a:lnTo>
                    <a:pt x="225551" y="441960"/>
                  </a:lnTo>
                  <a:close/>
                </a:path>
                <a:path w="708659" h="605155">
                  <a:moveTo>
                    <a:pt x="263651" y="441960"/>
                  </a:moveTo>
                  <a:lnTo>
                    <a:pt x="338327" y="441960"/>
                  </a:lnTo>
                  <a:lnTo>
                    <a:pt x="338327" y="361188"/>
                  </a:lnTo>
                  <a:lnTo>
                    <a:pt x="263651" y="361188"/>
                  </a:lnTo>
                  <a:lnTo>
                    <a:pt x="263651" y="441960"/>
                  </a:lnTo>
                  <a:close/>
                </a:path>
                <a:path w="708659" h="605155">
                  <a:moveTo>
                    <a:pt x="263651" y="481584"/>
                  </a:moveTo>
                  <a:lnTo>
                    <a:pt x="338327" y="481584"/>
                  </a:lnTo>
                  <a:lnTo>
                    <a:pt x="338327" y="400812"/>
                  </a:lnTo>
                  <a:lnTo>
                    <a:pt x="263651" y="400812"/>
                  </a:lnTo>
                  <a:lnTo>
                    <a:pt x="263651" y="481584"/>
                  </a:lnTo>
                  <a:close/>
                </a:path>
                <a:path w="708659" h="605155">
                  <a:moveTo>
                    <a:pt x="225551" y="481584"/>
                  </a:moveTo>
                  <a:lnTo>
                    <a:pt x="300227" y="481584"/>
                  </a:lnTo>
                  <a:lnTo>
                    <a:pt x="300227" y="400812"/>
                  </a:lnTo>
                  <a:lnTo>
                    <a:pt x="225551" y="400812"/>
                  </a:lnTo>
                  <a:lnTo>
                    <a:pt x="225551" y="481584"/>
                  </a:lnTo>
                  <a:close/>
                </a:path>
                <a:path w="708659" h="605155">
                  <a:moveTo>
                    <a:pt x="225551" y="562356"/>
                  </a:moveTo>
                  <a:lnTo>
                    <a:pt x="300227" y="562356"/>
                  </a:lnTo>
                  <a:lnTo>
                    <a:pt x="300227" y="481584"/>
                  </a:lnTo>
                  <a:lnTo>
                    <a:pt x="225551" y="481584"/>
                  </a:lnTo>
                  <a:lnTo>
                    <a:pt x="225551" y="562356"/>
                  </a:lnTo>
                  <a:close/>
                </a:path>
                <a:path w="708659" h="605155">
                  <a:moveTo>
                    <a:pt x="263651" y="562356"/>
                  </a:moveTo>
                  <a:lnTo>
                    <a:pt x="336803" y="562356"/>
                  </a:lnTo>
                  <a:lnTo>
                    <a:pt x="336803" y="481584"/>
                  </a:lnTo>
                  <a:lnTo>
                    <a:pt x="263651" y="481584"/>
                  </a:lnTo>
                  <a:lnTo>
                    <a:pt x="263651" y="562356"/>
                  </a:lnTo>
                  <a:close/>
                </a:path>
                <a:path w="708659" h="605155">
                  <a:moveTo>
                    <a:pt x="225551" y="601979"/>
                  </a:moveTo>
                  <a:lnTo>
                    <a:pt x="300227" y="601979"/>
                  </a:lnTo>
                  <a:lnTo>
                    <a:pt x="300227" y="521207"/>
                  </a:lnTo>
                  <a:lnTo>
                    <a:pt x="225551" y="521207"/>
                  </a:lnTo>
                  <a:lnTo>
                    <a:pt x="225551" y="601979"/>
                  </a:lnTo>
                  <a:close/>
                </a:path>
                <a:path w="708659" h="605155">
                  <a:moveTo>
                    <a:pt x="150875" y="201167"/>
                  </a:moveTo>
                  <a:lnTo>
                    <a:pt x="225551" y="201167"/>
                  </a:lnTo>
                  <a:lnTo>
                    <a:pt x="225551" y="120395"/>
                  </a:lnTo>
                  <a:lnTo>
                    <a:pt x="150875" y="120395"/>
                  </a:lnTo>
                  <a:lnTo>
                    <a:pt x="150875" y="201167"/>
                  </a:lnTo>
                  <a:close/>
                </a:path>
                <a:path w="708659" h="605155">
                  <a:moveTo>
                    <a:pt x="150875" y="240791"/>
                  </a:moveTo>
                  <a:lnTo>
                    <a:pt x="225551" y="240791"/>
                  </a:lnTo>
                  <a:lnTo>
                    <a:pt x="225551" y="160019"/>
                  </a:lnTo>
                  <a:lnTo>
                    <a:pt x="150875" y="160019"/>
                  </a:lnTo>
                  <a:lnTo>
                    <a:pt x="150875" y="240791"/>
                  </a:lnTo>
                  <a:close/>
                </a:path>
                <a:path w="708659" h="605155">
                  <a:moveTo>
                    <a:pt x="114300" y="240791"/>
                  </a:moveTo>
                  <a:lnTo>
                    <a:pt x="188975" y="240791"/>
                  </a:lnTo>
                  <a:lnTo>
                    <a:pt x="188975" y="160019"/>
                  </a:lnTo>
                  <a:lnTo>
                    <a:pt x="114300" y="160019"/>
                  </a:lnTo>
                  <a:lnTo>
                    <a:pt x="114300" y="240791"/>
                  </a:lnTo>
                  <a:close/>
                </a:path>
                <a:path w="708659" h="605155">
                  <a:moveTo>
                    <a:pt x="112775" y="321563"/>
                  </a:moveTo>
                  <a:lnTo>
                    <a:pt x="187451" y="321563"/>
                  </a:lnTo>
                  <a:lnTo>
                    <a:pt x="187451" y="240791"/>
                  </a:lnTo>
                  <a:lnTo>
                    <a:pt x="112775" y="240791"/>
                  </a:lnTo>
                  <a:lnTo>
                    <a:pt x="112775" y="321563"/>
                  </a:lnTo>
                  <a:close/>
                </a:path>
                <a:path w="708659" h="605155">
                  <a:moveTo>
                    <a:pt x="150875" y="321563"/>
                  </a:moveTo>
                  <a:lnTo>
                    <a:pt x="225551" y="321563"/>
                  </a:lnTo>
                  <a:lnTo>
                    <a:pt x="225551" y="240791"/>
                  </a:lnTo>
                  <a:lnTo>
                    <a:pt x="150875" y="240791"/>
                  </a:lnTo>
                  <a:lnTo>
                    <a:pt x="150875" y="321563"/>
                  </a:lnTo>
                  <a:close/>
                </a:path>
                <a:path w="708659" h="605155">
                  <a:moveTo>
                    <a:pt x="150875" y="362712"/>
                  </a:moveTo>
                  <a:lnTo>
                    <a:pt x="225551" y="362712"/>
                  </a:lnTo>
                  <a:lnTo>
                    <a:pt x="225551" y="280415"/>
                  </a:lnTo>
                  <a:lnTo>
                    <a:pt x="150875" y="280415"/>
                  </a:lnTo>
                  <a:lnTo>
                    <a:pt x="150875" y="362712"/>
                  </a:lnTo>
                  <a:close/>
                </a:path>
                <a:path w="708659" h="605155">
                  <a:moveTo>
                    <a:pt x="112775" y="362712"/>
                  </a:moveTo>
                  <a:lnTo>
                    <a:pt x="187451" y="362712"/>
                  </a:lnTo>
                  <a:lnTo>
                    <a:pt x="187451" y="280415"/>
                  </a:lnTo>
                  <a:lnTo>
                    <a:pt x="112775" y="280415"/>
                  </a:lnTo>
                  <a:lnTo>
                    <a:pt x="112775" y="362712"/>
                  </a:lnTo>
                  <a:close/>
                </a:path>
                <a:path w="708659" h="605155">
                  <a:moveTo>
                    <a:pt x="114300" y="441960"/>
                  </a:moveTo>
                  <a:lnTo>
                    <a:pt x="187451" y="441960"/>
                  </a:lnTo>
                  <a:lnTo>
                    <a:pt x="187451" y="361188"/>
                  </a:lnTo>
                  <a:lnTo>
                    <a:pt x="114300" y="361188"/>
                  </a:lnTo>
                  <a:lnTo>
                    <a:pt x="114300" y="441960"/>
                  </a:lnTo>
                  <a:close/>
                </a:path>
                <a:path w="708659" h="605155">
                  <a:moveTo>
                    <a:pt x="150875" y="441960"/>
                  </a:moveTo>
                  <a:lnTo>
                    <a:pt x="225551" y="441960"/>
                  </a:lnTo>
                  <a:lnTo>
                    <a:pt x="225551" y="361188"/>
                  </a:lnTo>
                  <a:lnTo>
                    <a:pt x="150875" y="361188"/>
                  </a:lnTo>
                  <a:lnTo>
                    <a:pt x="150875" y="441960"/>
                  </a:lnTo>
                  <a:close/>
                </a:path>
                <a:path w="708659" h="605155">
                  <a:moveTo>
                    <a:pt x="150875" y="481584"/>
                  </a:moveTo>
                  <a:lnTo>
                    <a:pt x="225551" y="481584"/>
                  </a:lnTo>
                  <a:lnTo>
                    <a:pt x="225551" y="400812"/>
                  </a:lnTo>
                  <a:lnTo>
                    <a:pt x="150875" y="400812"/>
                  </a:lnTo>
                  <a:lnTo>
                    <a:pt x="150875" y="481584"/>
                  </a:lnTo>
                  <a:close/>
                </a:path>
                <a:path w="708659" h="605155">
                  <a:moveTo>
                    <a:pt x="114300" y="481584"/>
                  </a:moveTo>
                  <a:lnTo>
                    <a:pt x="187451" y="481584"/>
                  </a:lnTo>
                  <a:lnTo>
                    <a:pt x="187451" y="400812"/>
                  </a:lnTo>
                  <a:lnTo>
                    <a:pt x="114300" y="400812"/>
                  </a:lnTo>
                  <a:lnTo>
                    <a:pt x="114300" y="481584"/>
                  </a:lnTo>
                  <a:close/>
                </a:path>
                <a:path w="708659" h="605155">
                  <a:moveTo>
                    <a:pt x="112775" y="562356"/>
                  </a:moveTo>
                  <a:lnTo>
                    <a:pt x="187451" y="562356"/>
                  </a:lnTo>
                  <a:lnTo>
                    <a:pt x="187451" y="481584"/>
                  </a:lnTo>
                  <a:lnTo>
                    <a:pt x="112775" y="481584"/>
                  </a:lnTo>
                  <a:lnTo>
                    <a:pt x="112775" y="562356"/>
                  </a:lnTo>
                  <a:close/>
                </a:path>
                <a:path w="708659" h="605155">
                  <a:moveTo>
                    <a:pt x="149351" y="562356"/>
                  </a:moveTo>
                  <a:lnTo>
                    <a:pt x="224027" y="562356"/>
                  </a:lnTo>
                  <a:lnTo>
                    <a:pt x="224027" y="481584"/>
                  </a:lnTo>
                  <a:lnTo>
                    <a:pt x="149351" y="481584"/>
                  </a:lnTo>
                  <a:lnTo>
                    <a:pt x="149351" y="562356"/>
                  </a:lnTo>
                  <a:close/>
                </a:path>
                <a:path w="708659" h="605155">
                  <a:moveTo>
                    <a:pt x="149351" y="601979"/>
                  </a:moveTo>
                  <a:lnTo>
                    <a:pt x="224027" y="601979"/>
                  </a:lnTo>
                  <a:lnTo>
                    <a:pt x="224027" y="521207"/>
                  </a:lnTo>
                  <a:lnTo>
                    <a:pt x="149351" y="521207"/>
                  </a:lnTo>
                  <a:lnTo>
                    <a:pt x="149351" y="601979"/>
                  </a:lnTo>
                  <a:close/>
                </a:path>
                <a:path w="708659" h="605155">
                  <a:moveTo>
                    <a:pt x="112775" y="601979"/>
                  </a:moveTo>
                  <a:lnTo>
                    <a:pt x="187451" y="601979"/>
                  </a:lnTo>
                  <a:lnTo>
                    <a:pt x="187451" y="521207"/>
                  </a:lnTo>
                  <a:lnTo>
                    <a:pt x="112775" y="521207"/>
                  </a:lnTo>
                  <a:lnTo>
                    <a:pt x="112775" y="601979"/>
                  </a:lnTo>
                  <a:close/>
                </a:path>
                <a:path w="708659" h="605155">
                  <a:moveTo>
                    <a:pt x="76200" y="361188"/>
                  </a:moveTo>
                  <a:lnTo>
                    <a:pt x="150875" y="361188"/>
                  </a:lnTo>
                  <a:lnTo>
                    <a:pt x="150875" y="280415"/>
                  </a:lnTo>
                  <a:lnTo>
                    <a:pt x="76200" y="280415"/>
                  </a:lnTo>
                  <a:lnTo>
                    <a:pt x="76200" y="361188"/>
                  </a:lnTo>
                  <a:close/>
                </a:path>
                <a:path w="708659" h="605155">
                  <a:moveTo>
                    <a:pt x="39623" y="402336"/>
                  </a:moveTo>
                  <a:lnTo>
                    <a:pt x="114299" y="402336"/>
                  </a:lnTo>
                  <a:lnTo>
                    <a:pt x="114299" y="321563"/>
                  </a:lnTo>
                  <a:lnTo>
                    <a:pt x="39623" y="321563"/>
                  </a:lnTo>
                  <a:lnTo>
                    <a:pt x="39623" y="402336"/>
                  </a:lnTo>
                  <a:close/>
                </a:path>
                <a:path w="708659" h="605155">
                  <a:moveTo>
                    <a:pt x="3047" y="402336"/>
                  </a:moveTo>
                  <a:lnTo>
                    <a:pt x="77723" y="402336"/>
                  </a:lnTo>
                  <a:lnTo>
                    <a:pt x="77723" y="321563"/>
                  </a:lnTo>
                  <a:lnTo>
                    <a:pt x="3047" y="321563"/>
                  </a:lnTo>
                  <a:lnTo>
                    <a:pt x="3047" y="402336"/>
                  </a:lnTo>
                  <a:close/>
                </a:path>
                <a:path w="708659" h="605155">
                  <a:moveTo>
                    <a:pt x="1523" y="483108"/>
                  </a:moveTo>
                  <a:lnTo>
                    <a:pt x="76199" y="483108"/>
                  </a:lnTo>
                  <a:lnTo>
                    <a:pt x="76199" y="402336"/>
                  </a:lnTo>
                  <a:lnTo>
                    <a:pt x="1523" y="402336"/>
                  </a:lnTo>
                  <a:lnTo>
                    <a:pt x="1523" y="483108"/>
                  </a:lnTo>
                  <a:close/>
                </a:path>
                <a:path w="708659" h="605155">
                  <a:moveTo>
                    <a:pt x="39623" y="483108"/>
                  </a:moveTo>
                  <a:lnTo>
                    <a:pt x="114299" y="483108"/>
                  </a:lnTo>
                  <a:lnTo>
                    <a:pt x="114299" y="402336"/>
                  </a:lnTo>
                  <a:lnTo>
                    <a:pt x="39623" y="402336"/>
                  </a:lnTo>
                  <a:lnTo>
                    <a:pt x="39623" y="483108"/>
                  </a:lnTo>
                  <a:close/>
                </a:path>
                <a:path w="708659" h="605155">
                  <a:moveTo>
                    <a:pt x="39623" y="522732"/>
                  </a:moveTo>
                  <a:lnTo>
                    <a:pt x="114299" y="522732"/>
                  </a:lnTo>
                  <a:lnTo>
                    <a:pt x="114299" y="441960"/>
                  </a:lnTo>
                  <a:lnTo>
                    <a:pt x="39623" y="441960"/>
                  </a:lnTo>
                  <a:lnTo>
                    <a:pt x="39623" y="522732"/>
                  </a:lnTo>
                  <a:close/>
                </a:path>
                <a:path w="708659" h="605155">
                  <a:moveTo>
                    <a:pt x="1523" y="522732"/>
                  </a:moveTo>
                  <a:lnTo>
                    <a:pt x="76199" y="522732"/>
                  </a:lnTo>
                  <a:lnTo>
                    <a:pt x="76199" y="441960"/>
                  </a:lnTo>
                  <a:lnTo>
                    <a:pt x="1523" y="441960"/>
                  </a:lnTo>
                  <a:lnTo>
                    <a:pt x="1523" y="522732"/>
                  </a:lnTo>
                  <a:close/>
                </a:path>
                <a:path w="708659" h="605155">
                  <a:moveTo>
                    <a:pt x="39623" y="563879"/>
                  </a:moveTo>
                  <a:lnTo>
                    <a:pt x="114299" y="563879"/>
                  </a:lnTo>
                  <a:lnTo>
                    <a:pt x="114299" y="483107"/>
                  </a:lnTo>
                  <a:lnTo>
                    <a:pt x="39623" y="483107"/>
                  </a:lnTo>
                  <a:lnTo>
                    <a:pt x="39623" y="563879"/>
                  </a:lnTo>
                  <a:close/>
                </a:path>
                <a:path w="708659" h="605155">
                  <a:moveTo>
                    <a:pt x="187451" y="201167"/>
                  </a:moveTo>
                  <a:lnTo>
                    <a:pt x="262127" y="201167"/>
                  </a:lnTo>
                  <a:lnTo>
                    <a:pt x="262127" y="120395"/>
                  </a:lnTo>
                  <a:lnTo>
                    <a:pt x="187451" y="120395"/>
                  </a:lnTo>
                  <a:lnTo>
                    <a:pt x="187451" y="201167"/>
                  </a:lnTo>
                  <a:close/>
                </a:path>
                <a:path w="708659" h="605155">
                  <a:moveTo>
                    <a:pt x="112775" y="281939"/>
                  </a:moveTo>
                  <a:lnTo>
                    <a:pt x="187451" y="281939"/>
                  </a:lnTo>
                  <a:lnTo>
                    <a:pt x="187451" y="201167"/>
                  </a:lnTo>
                  <a:lnTo>
                    <a:pt x="112775" y="201167"/>
                  </a:lnTo>
                  <a:lnTo>
                    <a:pt x="112775" y="281939"/>
                  </a:lnTo>
                  <a:close/>
                </a:path>
                <a:path w="708659" h="605155">
                  <a:moveTo>
                    <a:pt x="0" y="441960"/>
                  </a:moveTo>
                  <a:lnTo>
                    <a:pt x="74675" y="441960"/>
                  </a:lnTo>
                  <a:lnTo>
                    <a:pt x="74675" y="361188"/>
                  </a:lnTo>
                  <a:lnTo>
                    <a:pt x="0" y="361188"/>
                  </a:lnTo>
                  <a:lnTo>
                    <a:pt x="0" y="441960"/>
                  </a:lnTo>
                  <a:close/>
                </a:path>
                <a:path w="708659" h="605155">
                  <a:moveTo>
                    <a:pt x="74675" y="563879"/>
                  </a:moveTo>
                  <a:lnTo>
                    <a:pt x="147827" y="563879"/>
                  </a:lnTo>
                  <a:lnTo>
                    <a:pt x="147827" y="483107"/>
                  </a:lnTo>
                  <a:lnTo>
                    <a:pt x="74675" y="483107"/>
                  </a:lnTo>
                  <a:lnTo>
                    <a:pt x="74675" y="563879"/>
                  </a:lnTo>
                  <a:close/>
                </a:path>
                <a:path w="708659" h="605155">
                  <a:moveTo>
                    <a:pt x="188975" y="605027"/>
                  </a:moveTo>
                  <a:lnTo>
                    <a:pt x="263651" y="605027"/>
                  </a:lnTo>
                  <a:lnTo>
                    <a:pt x="263651" y="522731"/>
                  </a:lnTo>
                  <a:lnTo>
                    <a:pt x="188975" y="522731"/>
                  </a:lnTo>
                  <a:lnTo>
                    <a:pt x="188975" y="605027"/>
                  </a:lnTo>
                  <a:close/>
                </a:path>
                <a:path w="708659" h="605155">
                  <a:moveTo>
                    <a:pt x="263651" y="524256"/>
                  </a:moveTo>
                  <a:lnTo>
                    <a:pt x="338327" y="524256"/>
                  </a:lnTo>
                  <a:lnTo>
                    <a:pt x="338327" y="443484"/>
                  </a:lnTo>
                  <a:lnTo>
                    <a:pt x="263651" y="443484"/>
                  </a:lnTo>
                  <a:lnTo>
                    <a:pt x="263651" y="524256"/>
                  </a:lnTo>
                  <a:close/>
                </a:path>
                <a:path w="708659" h="605155">
                  <a:moveTo>
                    <a:pt x="187451" y="161544"/>
                  </a:moveTo>
                  <a:lnTo>
                    <a:pt x="262127" y="161544"/>
                  </a:lnTo>
                  <a:lnTo>
                    <a:pt x="262127" y="80772"/>
                  </a:lnTo>
                  <a:lnTo>
                    <a:pt x="187451" y="80772"/>
                  </a:lnTo>
                  <a:lnTo>
                    <a:pt x="187451" y="161544"/>
                  </a:lnTo>
                  <a:close/>
                </a:path>
                <a:path w="708659" h="605155">
                  <a:moveTo>
                    <a:pt x="74675" y="603503"/>
                  </a:moveTo>
                  <a:lnTo>
                    <a:pt x="149351" y="603503"/>
                  </a:lnTo>
                  <a:lnTo>
                    <a:pt x="149351" y="521207"/>
                  </a:lnTo>
                  <a:lnTo>
                    <a:pt x="74675" y="521207"/>
                  </a:lnTo>
                  <a:lnTo>
                    <a:pt x="74675" y="603503"/>
                  </a:lnTo>
                  <a:close/>
                </a:path>
              </a:pathLst>
            </a:custGeom>
            <a:ln w="6350">
              <a:solidFill>
                <a:srgbClr val="EDFF41"/>
              </a:solidFill>
              <a:prstDash val="sysDot"/>
            </a:ln>
          </p:spPr>
          <p:txBody>
            <a:bodyPr wrap="square" lIns="0" tIns="0" rIns="0" bIns="0" rtlCol="0"/>
            <a:lstStyle/>
            <a:p>
              <a:endParaRPr/>
            </a:p>
          </p:txBody>
        </p:sp>
        <p:sp>
          <p:nvSpPr>
            <p:cNvPr id="19" name="object 19"/>
            <p:cNvSpPr/>
            <p:nvPr/>
          </p:nvSpPr>
          <p:spPr>
            <a:xfrm>
              <a:off x="6007608" y="2311908"/>
              <a:ext cx="795655" cy="120650"/>
            </a:xfrm>
            <a:custGeom>
              <a:avLst/>
              <a:gdLst/>
              <a:ahLst/>
              <a:cxnLst/>
              <a:rect l="l" t="t" r="r" b="b"/>
              <a:pathLst>
                <a:path w="795654" h="120650">
                  <a:moveTo>
                    <a:pt x="0" y="120396"/>
                  </a:moveTo>
                  <a:lnTo>
                    <a:pt x="178308" y="120396"/>
                  </a:lnTo>
                  <a:lnTo>
                    <a:pt x="178308" y="91440"/>
                  </a:lnTo>
                  <a:lnTo>
                    <a:pt x="0" y="91440"/>
                  </a:lnTo>
                  <a:lnTo>
                    <a:pt x="0" y="120396"/>
                  </a:lnTo>
                  <a:close/>
                </a:path>
                <a:path w="795654" h="120650">
                  <a:moveTo>
                    <a:pt x="18287" y="73152"/>
                  </a:moveTo>
                  <a:lnTo>
                    <a:pt x="160020" y="73152"/>
                  </a:lnTo>
                  <a:lnTo>
                    <a:pt x="160020" y="47244"/>
                  </a:lnTo>
                  <a:lnTo>
                    <a:pt x="18287" y="47244"/>
                  </a:lnTo>
                  <a:lnTo>
                    <a:pt x="18287" y="73152"/>
                  </a:lnTo>
                  <a:close/>
                </a:path>
                <a:path w="795654" h="120650">
                  <a:moveTo>
                    <a:pt x="33527" y="27431"/>
                  </a:moveTo>
                  <a:lnTo>
                    <a:pt x="143255" y="27431"/>
                  </a:lnTo>
                  <a:lnTo>
                    <a:pt x="143255" y="0"/>
                  </a:lnTo>
                  <a:lnTo>
                    <a:pt x="33527" y="0"/>
                  </a:lnTo>
                  <a:lnTo>
                    <a:pt x="33527" y="27431"/>
                  </a:lnTo>
                  <a:close/>
                </a:path>
                <a:path w="795654" h="120650">
                  <a:moveTo>
                    <a:pt x="204215" y="120396"/>
                  </a:moveTo>
                  <a:lnTo>
                    <a:pt x="381000" y="120396"/>
                  </a:lnTo>
                  <a:lnTo>
                    <a:pt x="381000" y="91440"/>
                  </a:lnTo>
                  <a:lnTo>
                    <a:pt x="204215" y="91440"/>
                  </a:lnTo>
                  <a:lnTo>
                    <a:pt x="204215" y="120396"/>
                  </a:lnTo>
                  <a:close/>
                </a:path>
                <a:path w="795654" h="120650">
                  <a:moveTo>
                    <a:pt x="220979" y="73152"/>
                  </a:moveTo>
                  <a:lnTo>
                    <a:pt x="364235" y="73152"/>
                  </a:lnTo>
                  <a:lnTo>
                    <a:pt x="364235" y="47244"/>
                  </a:lnTo>
                  <a:lnTo>
                    <a:pt x="220979" y="47244"/>
                  </a:lnTo>
                  <a:lnTo>
                    <a:pt x="220979" y="73152"/>
                  </a:lnTo>
                  <a:close/>
                </a:path>
                <a:path w="795654" h="120650">
                  <a:moveTo>
                    <a:pt x="237743" y="27431"/>
                  </a:moveTo>
                  <a:lnTo>
                    <a:pt x="347471" y="27431"/>
                  </a:lnTo>
                  <a:lnTo>
                    <a:pt x="347471" y="0"/>
                  </a:lnTo>
                  <a:lnTo>
                    <a:pt x="237743" y="0"/>
                  </a:lnTo>
                  <a:lnTo>
                    <a:pt x="237743" y="27431"/>
                  </a:lnTo>
                  <a:close/>
                </a:path>
                <a:path w="795654" h="120650">
                  <a:moveTo>
                    <a:pt x="411479" y="120396"/>
                  </a:moveTo>
                  <a:lnTo>
                    <a:pt x="588263" y="120396"/>
                  </a:lnTo>
                  <a:lnTo>
                    <a:pt x="588263" y="91440"/>
                  </a:lnTo>
                  <a:lnTo>
                    <a:pt x="411479" y="91440"/>
                  </a:lnTo>
                  <a:lnTo>
                    <a:pt x="411479" y="120396"/>
                  </a:lnTo>
                  <a:close/>
                </a:path>
                <a:path w="795654" h="120650">
                  <a:moveTo>
                    <a:pt x="429767" y="73152"/>
                  </a:moveTo>
                  <a:lnTo>
                    <a:pt x="571499" y="73152"/>
                  </a:lnTo>
                  <a:lnTo>
                    <a:pt x="571499" y="47244"/>
                  </a:lnTo>
                  <a:lnTo>
                    <a:pt x="429767" y="47244"/>
                  </a:lnTo>
                  <a:lnTo>
                    <a:pt x="429767" y="73152"/>
                  </a:lnTo>
                  <a:close/>
                </a:path>
                <a:path w="795654" h="120650">
                  <a:moveTo>
                    <a:pt x="445007" y="27431"/>
                  </a:moveTo>
                  <a:lnTo>
                    <a:pt x="554736" y="27431"/>
                  </a:lnTo>
                  <a:lnTo>
                    <a:pt x="554736" y="0"/>
                  </a:lnTo>
                  <a:lnTo>
                    <a:pt x="445007" y="0"/>
                  </a:lnTo>
                  <a:lnTo>
                    <a:pt x="445007" y="27431"/>
                  </a:lnTo>
                  <a:close/>
                </a:path>
                <a:path w="795654" h="120650">
                  <a:moveTo>
                    <a:pt x="617219" y="120396"/>
                  </a:moveTo>
                  <a:lnTo>
                    <a:pt x="795527" y="120396"/>
                  </a:lnTo>
                  <a:lnTo>
                    <a:pt x="795527" y="91440"/>
                  </a:lnTo>
                  <a:lnTo>
                    <a:pt x="617219" y="91440"/>
                  </a:lnTo>
                  <a:lnTo>
                    <a:pt x="617219" y="120396"/>
                  </a:lnTo>
                  <a:close/>
                </a:path>
                <a:path w="795654" h="120650">
                  <a:moveTo>
                    <a:pt x="635508" y="73152"/>
                  </a:moveTo>
                  <a:lnTo>
                    <a:pt x="777239" y="73152"/>
                  </a:lnTo>
                  <a:lnTo>
                    <a:pt x="777239" y="47244"/>
                  </a:lnTo>
                  <a:lnTo>
                    <a:pt x="635508" y="47244"/>
                  </a:lnTo>
                  <a:lnTo>
                    <a:pt x="635508" y="73152"/>
                  </a:lnTo>
                  <a:close/>
                </a:path>
                <a:path w="795654" h="120650">
                  <a:moveTo>
                    <a:pt x="650747" y="27431"/>
                  </a:moveTo>
                  <a:lnTo>
                    <a:pt x="760475" y="27431"/>
                  </a:lnTo>
                  <a:lnTo>
                    <a:pt x="760475" y="0"/>
                  </a:lnTo>
                  <a:lnTo>
                    <a:pt x="650747" y="0"/>
                  </a:lnTo>
                  <a:lnTo>
                    <a:pt x="650747" y="27431"/>
                  </a:lnTo>
                  <a:close/>
                </a:path>
              </a:pathLst>
            </a:custGeom>
            <a:ln w="12700">
              <a:solidFill>
                <a:srgbClr val="000000"/>
              </a:solidFill>
            </a:ln>
          </p:spPr>
          <p:txBody>
            <a:bodyPr wrap="square" lIns="0" tIns="0" rIns="0" bIns="0" rtlCol="0"/>
            <a:lstStyle/>
            <a:p>
              <a:endParaRPr/>
            </a:p>
          </p:txBody>
        </p:sp>
        <p:sp>
          <p:nvSpPr>
            <p:cNvPr id="20" name="object 20"/>
            <p:cNvSpPr/>
            <p:nvPr/>
          </p:nvSpPr>
          <p:spPr>
            <a:xfrm>
              <a:off x="6012179" y="2522220"/>
              <a:ext cx="772668" cy="667512"/>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6007353" y="2517393"/>
              <a:ext cx="782320" cy="677545"/>
            </a:xfrm>
            <a:custGeom>
              <a:avLst/>
              <a:gdLst/>
              <a:ahLst/>
              <a:cxnLst/>
              <a:rect l="l" t="t" r="r" b="b"/>
              <a:pathLst>
                <a:path w="782320" h="677544">
                  <a:moveTo>
                    <a:pt x="0" y="677037"/>
                  </a:moveTo>
                  <a:lnTo>
                    <a:pt x="782193" y="677037"/>
                  </a:lnTo>
                  <a:lnTo>
                    <a:pt x="782193" y="0"/>
                  </a:lnTo>
                  <a:lnTo>
                    <a:pt x="0" y="0"/>
                  </a:lnTo>
                  <a:lnTo>
                    <a:pt x="0" y="677037"/>
                  </a:lnTo>
                  <a:close/>
                </a:path>
              </a:pathLst>
            </a:custGeom>
            <a:ln w="9525">
              <a:solidFill>
                <a:srgbClr val="BB7C2C"/>
              </a:solidFill>
            </a:ln>
          </p:spPr>
          <p:txBody>
            <a:bodyPr wrap="square" lIns="0" tIns="0" rIns="0" bIns="0" rtlCol="0"/>
            <a:lstStyle/>
            <a:p>
              <a:endParaRPr/>
            </a:p>
          </p:txBody>
        </p:sp>
        <p:sp>
          <p:nvSpPr>
            <p:cNvPr id="22" name="object 22"/>
            <p:cNvSpPr/>
            <p:nvPr/>
          </p:nvSpPr>
          <p:spPr>
            <a:xfrm>
              <a:off x="6044184" y="2561843"/>
              <a:ext cx="708660" cy="603885"/>
            </a:xfrm>
            <a:custGeom>
              <a:avLst/>
              <a:gdLst/>
              <a:ahLst/>
              <a:cxnLst/>
              <a:rect l="l" t="t" r="r" b="b"/>
              <a:pathLst>
                <a:path w="708659" h="603885">
                  <a:moveTo>
                    <a:pt x="388619" y="80772"/>
                  </a:moveTo>
                  <a:lnTo>
                    <a:pt x="466343" y="80772"/>
                  </a:lnTo>
                  <a:lnTo>
                    <a:pt x="466343" y="0"/>
                  </a:lnTo>
                  <a:lnTo>
                    <a:pt x="388619" y="0"/>
                  </a:lnTo>
                  <a:lnTo>
                    <a:pt x="388619" y="80772"/>
                  </a:lnTo>
                  <a:close/>
                </a:path>
                <a:path w="708659" h="603885">
                  <a:moveTo>
                    <a:pt x="348995" y="80772"/>
                  </a:moveTo>
                  <a:lnTo>
                    <a:pt x="426719" y="80772"/>
                  </a:lnTo>
                  <a:lnTo>
                    <a:pt x="426719" y="0"/>
                  </a:lnTo>
                  <a:lnTo>
                    <a:pt x="348995" y="0"/>
                  </a:lnTo>
                  <a:lnTo>
                    <a:pt x="348995" y="80772"/>
                  </a:lnTo>
                  <a:close/>
                </a:path>
                <a:path w="708659" h="603885">
                  <a:moveTo>
                    <a:pt x="348995" y="120395"/>
                  </a:moveTo>
                  <a:lnTo>
                    <a:pt x="426719" y="120395"/>
                  </a:lnTo>
                  <a:lnTo>
                    <a:pt x="426719" y="39623"/>
                  </a:lnTo>
                  <a:lnTo>
                    <a:pt x="348995" y="39623"/>
                  </a:lnTo>
                  <a:lnTo>
                    <a:pt x="348995" y="120395"/>
                  </a:lnTo>
                  <a:close/>
                </a:path>
                <a:path w="708659" h="603885">
                  <a:moveTo>
                    <a:pt x="388619" y="120395"/>
                  </a:moveTo>
                  <a:lnTo>
                    <a:pt x="466343" y="120395"/>
                  </a:lnTo>
                  <a:lnTo>
                    <a:pt x="466343" y="39623"/>
                  </a:lnTo>
                  <a:lnTo>
                    <a:pt x="388619" y="39623"/>
                  </a:lnTo>
                  <a:lnTo>
                    <a:pt x="388619" y="120395"/>
                  </a:lnTo>
                  <a:close/>
                </a:path>
                <a:path w="708659" h="603885">
                  <a:moveTo>
                    <a:pt x="388619" y="201168"/>
                  </a:moveTo>
                  <a:lnTo>
                    <a:pt x="467867" y="201168"/>
                  </a:lnTo>
                  <a:lnTo>
                    <a:pt x="467867" y="120395"/>
                  </a:lnTo>
                  <a:lnTo>
                    <a:pt x="388619" y="120395"/>
                  </a:lnTo>
                  <a:lnTo>
                    <a:pt x="388619" y="201168"/>
                  </a:lnTo>
                  <a:close/>
                </a:path>
                <a:path w="708659" h="603885">
                  <a:moveTo>
                    <a:pt x="348995" y="201168"/>
                  </a:moveTo>
                  <a:lnTo>
                    <a:pt x="428243" y="201168"/>
                  </a:lnTo>
                  <a:lnTo>
                    <a:pt x="428243" y="120395"/>
                  </a:lnTo>
                  <a:lnTo>
                    <a:pt x="348995" y="120395"/>
                  </a:lnTo>
                  <a:lnTo>
                    <a:pt x="348995" y="201168"/>
                  </a:lnTo>
                  <a:close/>
                </a:path>
                <a:path w="708659" h="603885">
                  <a:moveTo>
                    <a:pt x="348995" y="240792"/>
                  </a:moveTo>
                  <a:lnTo>
                    <a:pt x="428243" y="240792"/>
                  </a:lnTo>
                  <a:lnTo>
                    <a:pt x="428243" y="160019"/>
                  </a:lnTo>
                  <a:lnTo>
                    <a:pt x="348995" y="160019"/>
                  </a:lnTo>
                  <a:lnTo>
                    <a:pt x="348995" y="240792"/>
                  </a:lnTo>
                  <a:close/>
                </a:path>
                <a:path w="708659" h="603885">
                  <a:moveTo>
                    <a:pt x="388619" y="240792"/>
                  </a:moveTo>
                  <a:lnTo>
                    <a:pt x="467867" y="240792"/>
                  </a:lnTo>
                  <a:lnTo>
                    <a:pt x="467867" y="160019"/>
                  </a:lnTo>
                  <a:lnTo>
                    <a:pt x="388619" y="160019"/>
                  </a:lnTo>
                  <a:lnTo>
                    <a:pt x="388619" y="240792"/>
                  </a:lnTo>
                  <a:close/>
                </a:path>
                <a:path w="708659" h="603885">
                  <a:moveTo>
                    <a:pt x="388619" y="320039"/>
                  </a:moveTo>
                  <a:lnTo>
                    <a:pt x="467867" y="320039"/>
                  </a:lnTo>
                  <a:lnTo>
                    <a:pt x="467867" y="239267"/>
                  </a:lnTo>
                  <a:lnTo>
                    <a:pt x="388619" y="239267"/>
                  </a:lnTo>
                  <a:lnTo>
                    <a:pt x="388619" y="320039"/>
                  </a:lnTo>
                  <a:close/>
                </a:path>
                <a:path w="708659" h="603885">
                  <a:moveTo>
                    <a:pt x="348995" y="320039"/>
                  </a:moveTo>
                  <a:lnTo>
                    <a:pt x="428243" y="320039"/>
                  </a:lnTo>
                  <a:lnTo>
                    <a:pt x="428243" y="239267"/>
                  </a:lnTo>
                  <a:lnTo>
                    <a:pt x="348995" y="239267"/>
                  </a:lnTo>
                  <a:lnTo>
                    <a:pt x="348995" y="320039"/>
                  </a:lnTo>
                  <a:close/>
                </a:path>
                <a:path w="708659" h="603885">
                  <a:moveTo>
                    <a:pt x="348995" y="359663"/>
                  </a:moveTo>
                  <a:lnTo>
                    <a:pt x="428243" y="359663"/>
                  </a:lnTo>
                  <a:lnTo>
                    <a:pt x="428243" y="278891"/>
                  </a:lnTo>
                  <a:lnTo>
                    <a:pt x="348995" y="278891"/>
                  </a:lnTo>
                  <a:lnTo>
                    <a:pt x="348995" y="359663"/>
                  </a:lnTo>
                  <a:close/>
                </a:path>
                <a:path w="708659" h="603885">
                  <a:moveTo>
                    <a:pt x="388619" y="359663"/>
                  </a:moveTo>
                  <a:lnTo>
                    <a:pt x="467867" y="359663"/>
                  </a:lnTo>
                  <a:lnTo>
                    <a:pt x="467867" y="278891"/>
                  </a:lnTo>
                  <a:lnTo>
                    <a:pt x="388619" y="278891"/>
                  </a:lnTo>
                  <a:lnTo>
                    <a:pt x="388619" y="359663"/>
                  </a:lnTo>
                  <a:close/>
                </a:path>
                <a:path w="708659" h="603885">
                  <a:moveTo>
                    <a:pt x="388619" y="440436"/>
                  </a:moveTo>
                  <a:lnTo>
                    <a:pt x="467867" y="440436"/>
                  </a:lnTo>
                  <a:lnTo>
                    <a:pt x="467867" y="359663"/>
                  </a:lnTo>
                  <a:lnTo>
                    <a:pt x="388619" y="359663"/>
                  </a:lnTo>
                  <a:lnTo>
                    <a:pt x="388619" y="440436"/>
                  </a:lnTo>
                  <a:close/>
                </a:path>
                <a:path w="708659" h="603885">
                  <a:moveTo>
                    <a:pt x="348995" y="440436"/>
                  </a:moveTo>
                  <a:lnTo>
                    <a:pt x="428243" y="440436"/>
                  </a:lnTo>
                  <a:lnTo>
                    <a:pt x="428243" y="359663"/>
                  </a:lnTo>
                  <a:lnTo>
                    <a:pt x="348995" y="359663"/>
                  </a:lnTo>
                  <a:lnTo>
                    <a:pt x="348995" y="440436"/>
                  </a:lnTo>
                  <a:close/>
                </a:path>
                <a:path w="708659" h="603885">
                  <a:moveTo>
                    <a:pt x="348995" y="480060"/>
                  </a:moveTo>
                  <a:lnTo>
                    <a:pt x="428243" y="480060"/>
                  </a:lnTo>
                  <a:lnTo>
                    <a:pt x="428243" y="399288"/>
                  </a:lnTo>
                  <a:lnTo>
                    <a:pt x="348995" y="399288"/>
                  </a:lnTo>
                  <a:lnTo>
                    <a:pt x="348995" y="480060"/>
                  </a:lnTo>
                  <a:close/>
                </a:path>
                <a:path w="708659" h="603885">
                  <a:moveTo>
                    <a:pt x="388619" y="480060"/>
                  </a:moveTo>
                  <a:lnTo>
                    <a:pt x="467867" y="480060"/>
                  </a:lnTo>
                  <a:lnTo>
                    <a:pt x="467867" y="399288"/>
                  </a:lnTo>
                  <a:lnTo>
                    <a:pt x="388619" y="399288"/>
                  </a:lnTo>
                  <a:lnTo>
                    <a:pt x="388619" y="480060"/>
                  </a:lnTo>
                  <a:close/>
                </a:path>
                <a:path w="708659" h="603885">
                  <a:moveTo>
                    <a:pt x="390143" y="560832"/>
                  </a:moveTo>
                  <a:lnTo>
                    <a:pt x="467867" y="560832"/>
                  </a:lnTo>
                  <a:lnTo>
                    <a:pt x="467867" y="480059"/>
                  </a:lnTo>
                  <a:lnTo>
                    <a:pt x="390143" y="480059"/>
                  </a:lnTo>
                  <a:lnTo>
                    <a:pt x="390143" y="560832"/>
                  </a:lnTo>
                  <a:close/>
                </a:path>
                <a:path w="708659" h="603885">
                  <a:moveTo>
                    <a:pt x="350519" y="560832"/>
                  </a:moveTo>
                  <a:lnTo>
                    <a:pt x="428243" y="560832"/>
                  </a:lnTo>
                  <a:lnTo>
                    <a:pt x="428243" y="480059"/>
                  </a:lnTo>
                  <a:lnTo>
                    <a:pt x="350519" y="480059"/>
                  </a:lnTo>
                  <a:lnTo>
                    <a:pt x="350519" y="560832"/>
                  </a:lnTo>
                  <a:close/>
                </a:path>
                <a:path w="708659" h="603885">
                  <a:moveTo>
                    <a:pt x="390143" y="600456"/>
                  </a:moveTo>
                  <a:lnTo>
                    <a:pt x="467867" y="600456"/>
                  </a:lnTo>
                  <a:lnTo>
                    <a:pt x="467867" y="519683"/>
                  </a:lnTo>
                  <a:lnTo>
                    <a:pt x="390143" y="519683"/>
                  </a:lnTo>
                  <a:lnTo>
                    <a:pt x="390143" y="600456"/>
                  </a:lnTo>
                  <a:close/>
                </a:path>
                <a:path w="708659" h="603885">
                  <a:moveTo>
                    <a:pt x="469391" y="201168"/>
                  </a:moveTo>
                  <a:lnTo>
                    <a:pt x="547115" y="201168"/>
                  </a:lnTo>
                  <a:lnTo>
                    <a:pt x="547115" y="120395"/>
                  </a:lnTo>
                  <a:lnTo>
                    <a:pt x="469391" y="120395"/>
                  </a:lnTo>
                  <a:lnTo>
                    <a:pt x="469391" y="201168"/>
                  </a:lnTo>
                  <a:close/>
                </a:path>
                <a:path w="708659" h="603885">
                  <a:moveTo>
                    <a:pt x="469391" y="240792"/>
                  </a:moveTo>
                  <a:lnTo>
                    <a:pt x="547115" y="240792"/>
                  </a:lnTo>
                  <a:lnTo>
                    <a:pt x="547115" y="160019"/>
                  </a:lnTo>
                  <a:lnTo>
                    <a:pt x="469391" y="160019"/>
                  </a:lnTo>
                  <a:lnTo>
                    <a:pt x="469391" y="240792"/>
                  </a:lnTo>
                  <a:close/>
                </a:path>
                <a:path w="708659" h="603885">
                  <a:moveTo>
                    <a:pt x="509015" y="240792"/>
                  </a:moveTo>
                  <a:lnTo>
                    <a:pt x="586739" y="240792"/>
                  </a:lnTo>
                  <a:lnTo>
                    <a:pt x="586739" y="160019"/>
                  </a:lnTo>
                  <a:lnTo>
                    <a:pt x="509015" y="160019"/>
                  </a:lnTo>
                  <a:lnTo>
                    <a:pt x="509015" y="240792"/>
                  </a:lnTo>
                  <a:close/>
                </a:path>
                <a:path w="708659" h="603885">
                  <a:moveTo>
                    <a:pt x="509015" y="321563"/>
                  </a:moveTo>
                  <a:lnTo>
                    <a:pt x="588263" y="321563"/>
                  </a:lnTo>
                  <a:lnTo>
                    <a:pt x="588263" y="240791"/>
                  </a:lnTo>
                  <a:lnTo>
                    <a:pt x="509015" y="240791"/>
                  </a:lnTo>
                  <a:lnTo>
                    <a:pt x="509015" y="321563"/>
                  </a:lnTo>
                  <a:close/>
                </a:path>
                <a:path w="708659" h="603885">
                  <a:moveTo>
                    <a:pt x="469391" y="321563"/>
                  </a:moveTo>
                  <a:lnTo>
                    <a:pt x="548639" y="321563"/>
                  </a:lnTo>
                  <a:lnTo>
                    <a:pt x="548639" y="240791"/>
                  </a:lnTo>
                  <a:lnTo>
                    <a:pt x="469391" y="240791"/>
                  </a:lnTo>
                  <a:lnTo>
                    <a:pt x="469391" y="321563"/>
                  </a:lnTo>
                  <a:close/>
                </a:path>
                <a:path w="708659" h="603885">
                  <a:moveTo>
                    <a:pt x="469391" y="361188"/>
                  </a:moveTo>
                  <a:lnTo>
                    <a:pt x="548639" y="361188"/>
                  </a:lnTo>
                  <a:lnTo>
                    <a:pt x="548639" y="280415"/>
                  </a:lnTo>
                  <a:lnTo>
                    <a:pt x="469391" y="280415"/>
                  </a:lnTo>
                  <a:lnTo>
                    <a:pt x="469391" y="361188"/>
                  </a:lnTo>
                  <a:close/>
                </a:path>
                <a:path w="708659" h="603885">
                  <a:moveTo>
                    <a:pt x="509015" y="361188"/>
                  </a:moveTo>
                  <a:lnTo>
                    <a:pt x="588263" y="361188"/>
                  </a:lnTo>
                  <a:lnTo>
                    <a:pt x="588263" y="280415"/>
                  </a:lnTo>
                  <a:lnTo>
                    <a:pt x="509015" y="280415"/>
                  </a:lnTo>
                  <a:lnTo>
                    <a:pt x="509015" y="361188"/>
                  </a:lnTo>
                  <a:close/>
                </a:path>
                <a:path w="708659" h="603885">
                  <a:moveTo>
                    <a:pt x="509015" y="440436"/>
                  </a:moveTo>
                  <a:lnTo>
                    <a:pt x="588263" y="440436"/>
                  </a:lnTo>
                  <a:lnTo>
                    <a:pt x="588263" y="359663"/>
                  </a:lnTo>
                  <a:lnTo>
                    <a:pt x="509015" y="359663"/>
                  </a:lnTo>
                  <a:lnTo>
                    <a:pt x="509015" y="440436"/>
                  </a:lnTo>
                  <a:close/>
                </a:path>
                <a:path w="708659" h="603885">
                  <a:moveTo>
                    <a:pt x="469391" y="440436"/>
                  </a:moveTo>
                  <a:lnTo>
                    <a:pt x="548639" y="440436"/>
                  </a:lnTo>
                  <a:lnTo>
                    <a:pt x="548639" y="359663"/>
                  </a:lnTo>
                  <a:lnTo>
                    <a:pt x="469391" y="359663"/>
                  </a:lnTo>
                  <a:lnTo>
                    <a:pt x="469391" y="440436"/>
                  </a:lnTo>
                  <a:close/>
                </a:path>
                <a:path w="708659" h="603885">
                  <a:moveTo>
                    <a:pt x="469391" y="480060"/>
                  </a:moveTo>
                  <a:lnTo>
                    <a:pt x="548639" y="480060"/>
                  </a:lnTo>
                  <a:lnTo>
                    <a:pt x="548639" y="399288"/>
                  </a:lnTo>
                  <a:lnTo>
                    <a:pt x="469391" y="399288"/>
                  </a:lnTo>
                  <a:lnTo>
                    <a:pt x="469391" y="480060"/>
                  </a:lnTo>
                  <a:close/>
                </a:path>
                <a:path w="708659" h="603885">
                  <a:moveTo>
                    <a:pt x="509015" y="480060"/>
                  </a:moveTo>
                  <a:lnTo>
                    <a:pt x="588263" y="480060"/>
                  </a:lnTo>
                  <a:lnTo>
                    <a:pt x="588263" y="399288"/>
                  </a:lnTo>
                  <a:lnTo>
                    <a:pt x="509015" y="399288"/>
                  </a:lnTo>
                  <a:lnTo>
                    <a:pt x="509015" y="480060"/>
                  </a:lnTo>
                  <a:close/>
                </a:path>
                <a:path w="708659" h="603885">
                  <a:moveTo>
                    <a:pt x="509015" y="560832"/>
                  </a:moveTo>
                  <a:lnTo>
                    <a:pt x="588263" y="560832"/>
                  </a:lnTo>
                  <a:lnTo>
                    <a:pt x="588263" y="480059"/>
                  </a:lnTo>
                  <a:lnTo>
                    <a:pt x="509015" y="480059"/>
                  </a:lnTo>
                  <a:lnTo>
                    <a:pt x="509015" y="560832"/>
                  </a:lnTo>
                  <a:close/>
                </a:path>
                <a:path w="708659" h="603885">
                  <a:moveTo>
                    <a:pt x="469391" y="560832"/>
                  </a:moveTo>
                  <a:lnTo>
                    <a:pt x="548639" y="560832"/>
                  </a:lnTo>
                  <a:lnTo>
                    <a:pt x="548639" y="480059"/>
                  </a:lnTo>
                  <a:lnTo>
                    <a:pt x="469391" y="480059"/>
                  </a:lnTo>
                  <a:lnTo>
                    <a:pt x="469391" y="560832"/>
                  </a:lnTo>
                  <a:close/>
                </a:path>
                <a:path w="708659" h="603885">
                  <a:moveTo>
                    <a:pt x="469391" y="600456"/>
                  </a:moveTo>
                  <a:lnTo>
                    <a:pt x="548639" y="600456"/>
                  </a:lnTo>
                  <a:lnTo>
                    <a:pt x="548639" y="519683"/>
                  </a:lnTo>
                  <a:lnTo>
                    <a:pt x="469391" y="519683"/>
                  </a:lnTo>
                  <a:lnTo>
                    <a:pt x="469391" y="600456"/>
                  </a:lnTo>
                  <a:close/>
                </a:path>
                <a:path w="708659" h="603885">
                  <a:moveTo>
                    <a:pt x="509015" y="600456"/>
                  </a:moveTo>
                  <a:lnTo>
                    <a:pt x="588263" y="600456"/>
                  </a:lnTo>
                  <a:lnTo>
                    <a:pt x="588263" y="519683"/>
                  </a:lnTo>
                  <a:lnTo>
                    <a:pt x="509015" y="519683"/>
                  </a:lnTo>
                  <a:lnTo>
                    <a:pt x="509015" y="600456"/>
                  </a:lnTo>
                  <a:close/>
                </a:path>
                <a:path w="708659" h="603885">
                  <a:moveTo>
                    <a:pt x="548639" y="359663"/>
                  </a:moveTo>
                  <a:lnTo>
                    <a:pt x="627888" y="359663"/>
                  </a:lnTo>
                  <a:lnTo>
                    <a:pt x="627888" y="278891"/>
                  </a:lnTo>
                  <a:lnTo>
                    <a:pt x="548639" y="278891"/>
                  </a:lnTo>
                  <a:lnTo>
                    <a:pt x="548639" y="359663"/>
                  </a:lnTo>
                  <a:close/>
                </a:path>
                <a:path w="708659" h="603885">
                  <a:moveTo>
                    <a:pt x="586739" y="400812"/>
                  </a:moveTo>
                  <a:lnTo>
                    <a:pt x="665988" y="400812"/>
                  </a:lnTo>
                  <a:lnTo>
                    <a:pt x="665988" y="320039"/>
                  </a:lnTo>
                  <a:lnTo>
                    <a:pt x="586739" y="320039"/>
                  </a:lnTo>
                  <a:lnTo>
                    <a:pt x="586739" y="400812"/>
                  </a:lnTo>
                  <a:close/>
                </a:path>
                <a:path w="708659" h="603885">
                  <a:moveTo>
                    <a:pt x="626363" y="400812"/>
                  </a:moveTo>
                  <a:lnTo>
                    <a:pt x="705612" y="400812"/>
                  </a:lnTo>
                  <a:lnTo>
                    <a:pt x="705612" y="320039"/>
                  </a:lnTo>
                  <a:lnTo>
                    <a:pt x="626363" y="320039"/>
                  </a:lnTo>
                  <a:lnTo>
                    <a:pt x="626363" y="400812"/>
                  </a:lnTo>
                  <a:close/>
                </a:path>
                <a:path w="708659" h="603885">
                  <a:moveTo>
                    <a:pt x="627888" y="481583"/>
                  </a:moveTo>
                  <a:lnTo>
                    <a:pt x="705612" y="481583"/>
                  </a:lnTo>
                  <a:lnTo>
                    <a:pt x="705612" y="400811"/>
                  </a:lnTo>
                  <a:lnTo>
                    <a:pt x="627888" y="400811"/>
                  </a:lnTo>
                  <a:lnTo>
                    <a:pt x="627888" y="481583"/>
                  </a:lnTo>
                  <a:close/>
                </a:path>
                <a:path w="708659" h="603885">
                  <a:moveTo>
                    <a:pt x="588263" y="481583"/>
                  </a:moveTo>
                  <a:lnTo>
                    <a:pt x="667512" y="481583"/>
                  </a:lnTo>
                  <a:lnTo>
                    <a:pt x="667512" y="400811"/>
                  </a:lnTo>
                  <a:lnTo>
                    <a:pt x="588263" y="400811"/>
                  </a:lnTo>
                  <a:lnTo>
                    <a:pt x="588263" y="481583"/>
                  </a:lnTo>
                  <a:close/>
                </a:path>
                <a:path w="708659" h="603885">
                  <a:moveTo>
                    <a:pt x="588263" y="521207"/>
                  </a:moveTo>
                  <a:lnTo>
                    <a:pt x="667512" y="521207"/>
                  </a:lnTo>
                  <a:lnTo>
                    <a:pt x="667512" y="440435"/>
                  </a:lnTo>
                  <a:lnTo>
                    <a:pt x="588263" y="440435"/>
                  </a:lnTo>
                  <a:lnTo>
                    <a:pt x="588263" y="521207"/>
                  </a:lnTo>
                  <a:close/>
                </a:path>
                <a:path w="708659" h="603885">
                  <a:moveTo>
                    <a:pt x="627888" y="521207"/>
                  </a:moveTo>
                  <a:lnTo>
                    <a:pt x="705612" y="521207"/>
                  </a:lnTo>
                  <a:lnTo>
                    <a:pt x="705612" y="440435"/>
                  </a:lnTo>
                  <a:lnTo>
                    <a:pt x="627888" y="440435"/>
                  </a:lnTo>
                  <a:lnTo>
                    <a:pt x="627888" y="521207"/>
                  </a:lnTo>
                  <a:close/>
                </a:path>
                <a:path w="708659" h="603885">
                  <a:moveTo>
                    <a:pt x="586739" y="562356"/>
                  </a:moveTo>
                  <a:lnTo>
                    <a:pt x="665988" y="562356"/>
                  </a:lnTo>
                  <a:lnTo>
                    <a:pt x="665988" y="481583"/>
                  </a:lnTo>
                  <a:lnTo>
                    <a:pt x="586739" y="481583"/>
                  </a:lnTo>
                  <a:lnTo>
                    <a:pt x="586739" y="562356"/>
                  </a:lnTo>
                  <a:close/>
                </a:path>
                <a:path w="708659" h="603885">
                  <a:moveTo>
                    <a:pt x="429767" y="199644"/>
                  </a:moveTo>
                  <a:lnTo>
                    <a:pt x="509015" y="199644"/>
                  </a:lnTo>
                  <a:lnTo>
                    <a:pt x="509015" y="118871"/>
                  </a:lnTo>
                  <a:lnTo>
                    <a:pt x="429767" y="118871"/>
                  </a:lnTo>
                  <a:lnTo>
                    <a:pt x="429767" y="199644"/>
                  </a:lnTo>
                  <a:close/>
                </a:path>
                <a:path w="708659" h="603885">
                  <a:moveTo>
                    <a:pt x="510539" y="281939"/>
                  </a:moveTo>
                  <a:lnTo>
                    <a:pt x="589788" y="281939"/>
                  </a:lnTo>
                  <a:lnTo>
                    <a:pt x="589788" y="201167"/>
                  </a:lnTo>
                  <a:lnTo>
                    <a:pt x="510539" y="201167"/>
                  </a:lnTo>
                  <a:lnTo>
                    <a:pt x="510539" y="281939"/>
                  </a:lnTo>
                  <a:close/>
                </a:path>
                <a:path w="708659" h="603885">
                  <a:moveTo>
                    <a:pt x="629412" y="441960"/>
                  </a:moveTo>
                  <a:lnTo>
                    <a:pt x="708660" y="441960"/>
                  </a:lnTo>
                  <a:lnTo>
                    <a:pt x="708660" y="359664"/>
                  </a:lnTo>
                  <a:lnTo>
                    <a:pt x="629412" y="359664"/>
                  </a:lnTo>
                  <a:lnTo>
                    <a:pt x="629412" y="441960"/>
                  </a:lnTo>
                  <a:close/>
                </a:path>
                <a:path w="708659" h="603885">
                  <a:moveTo>
                    <a:pt x="550163" y="562356"/>
                  </a:moveTo>
                  <a:lnTo>
                    <a:pt x="629412" y="562356"/>
                  </a:lnTo>
                  <a:lnTo>
                    <a:pt x="629412" y="481583"/>
                  </a:lnTo>
                  <a:lnTo>
                    <a:pt x="550163" y="481583"/>
                  </a:lnTo>
                  <a:lnTo>
                    <a:pt x="550163" y="562356"/>
                  </a:lnTo>
                  <a:close/>
                </a:path>
                <a:path w="708659" h="603885">
                  <a:moveTo>
                    <a:pt x="428243" y="603504"/>
                  </a:moveTo>
                  <a:lnTo>
                    <a:pt x="507491" y="603504"/>
                  </a:lnTo>
                  <a:lnTo>
                    <a:pt x="507491" y="522731"/>
                  </a:lnTo>
                  <a:lnTo>
                    <a:pt x="428243" y="522731"/>
                  </a:lnTo>
                  <a:lnTo>
                    <a:pt x="428243" y="603504"/>
                  </a:lnTo>
                  <a:close/>
                </a:path>
                <a:path w="708659" h="603885">
                  <a:moveTo>
                    <a:pt x="348995" y="522731"/>
                  </a:moveTo>
                  <a:lnTo>
                    <a:pt x="428243" y="522731"/>
                  </a:lnTo>
                  <a:lnTo>
                    <a:pt x="428243" y="441959"/>
                  </a:lnTo>
                  <a:lnTo>
                    <a:pt x="348995" y="441959"/>
                  </a:lnTo>
                  <a:lnTo>
                    <a:pt x="348995" y="522731"/>
                  </a:lnTo>
                  <a:close/>
                </a:path>
                <a:path w="708659" h="603885">
                  <a:moveTo>
                    <a:pt x="429767" y="161544"/>
                  </a:moveTo>
                  <a:lnTo>
                    <a:pt x="509015" y="161544"/>
                  </a:lnTo>
                  <a:lnTo>
                    <a:pt x="509015" y="80771"/>
                  </a:lnTo>
                  <a:lnTo>
                    <a:pt x="429767" y="80771"/>
                  </a:lnTo>
                  <a:lnTo>
                    <a:pt x="429767" y="161544"/>
                  </a:lnTo>
                  <a:close/>
                </a:path>
                <a:path w="708659" h="603885">
                  <a:moveTo>
                    <a:pt x="550163" y="601980"/>
                  </a:moveTo>
                  <a:lnTo>
                    <a:pt x="629412" y="601980"/>
                  </a:lnTo>
                  <a:lnTo>
                    <a:pt x="629412" y="521207"/>
                  </a:lnTo>
                  <a:lnTo>
                    <a:pt x="550163" y="521207"/>
                  </a:lnTo>
                  <a:lnTo>
                    <a:pt x="550163" y="601980"/>
                  </a:lnTo>
                  <a:close/>
                </a:path>
                <a:path w="708659" h="603885">
                  <a:moveTo>
                    <a:pt x="227075" y="80772"/>
                  </a:moveTo>
                  <a:lnTo>
                    <a:pt x="300227" y="80772"/>
                  </a:lnTo>
                  <a:lnTo>
                    <a:pt x="300227" y="0"/>
                  </a:lnTo>
                  <a:lnTo>
                    <a:pt x="227075" y="0"/>
                  </a:lnTo>
                  <a:lnTo>
                    <a:pt x="227075" y="80772"/>
                  </a:lnTo>
                  <a:close/>
                </a:path>
                <a:path w="708659" h="603885">
                  <a:moveTo>
                    <a:pt x="263651" y="80772"/>
                  </a:moveTo>
                  <a:lnTo>
                    <a:pt x="338327" y="80772"/>
                  </a:lnTo>
                  <a:lnTo>
                    <a:pt x="338327" y="0"/>
                  </a:lnTo>
                  <a:lnTo>
                    <a:pt x="263651" y="0"/>
                  </a:lnTo>
                  <a:lnTo>
                    <a:pt x="263651" y="80772"/>
                  </a:lnTo>
                  <a:close/>
                </a:path>
                <a:path w="708659" h="603885">
                  <a:moveTo>
                    <a:pt x="263651" y="120395"/>
                  </a:moveTo>
                  <a:lnTo>
                    <a:pt x="338327" y="120395"/>
                  </a:lnTo>
                  <a:lnTo>
                    <a:pt x="338327" y="39623"/>
                  </a:lnTo>
                  <a:lnTo>
                    <a:pt x="263651" y="39623"/>
                  </a:lnTo>
                  <a:lnTo>
                    <a:pt x="263651" y="120395"/>
                  </a:lnTo>
                  <a:close/>
                </a:path>
                <a:path w="708659" h="603885">
                  <a:moveTo>
                    <a:pt x="227075" y="120395"/>
                  </a:moveTo>
                  <a:lnTo>
                    <a:pt x="300227" y="120395"/>
                  </a:lnTo>
                  <a:lnTo>
                    <a:pt x="300227" y="39623"/>
                  </a:lnTo>
                  <a:lnTo>
                    <a:pt x="227075" y="39623"/>
                  </a:lnTo>
                  <a:lnTo>
                    <a:pt x="227075" y="120395"/>
                  </a:lnTo>
                  <a:close/>
                </a:path>
                <a:path w="708659" h="603885">
                  <a:moveTo>
                    <a:pt x="225551" y="201168"/>
                  </a:moveTo>
                  <a:lnTo>
                    <a:pt x="300227" y="201168"/>
                  </a:lnTo>
                  <a:lnTo>
                    <a:pt x="300227" y="120395"/>
                  </a:lnTo>
                  <a:lnTo>
                    <a:pt x="225551" y="120395"/>
                  </a:lnTo>
                  <a:lnTo>
                    <a:pt x="225551" y="201168"/>
                  </a:lnTo>
                  <a:close/>
                </a:path>
                <a:path w="708659" h="603885">
                  <a:moveTo>
                    <a:pt x="262127" y="201168"/>
                  </a:moveTo>
                  <a:lnTo>
                    <a:pt x="336803" y="201168"/>
                  </a:lnTo>
                  <a:lnTo>
                    <a:pt x="336803" y="120395"/>
                  </a:lnTo>
                  <a:lnTo>
                    <a:pt x="262127" y="120395"/>
                  </a:lnTo>
                  <a:lnTo>
                    <a:pt x="262127" y="201168"/>
                  </a:lnTo>
                  <a:close/>
                </a:path>
                <a:path w="708659" h="603885">
                  <a:moveTo>
                    <a:pt x="262127" y="240792"/>
                  </a:moveTo>
                  <a:lnTo>
                    <a:pt x="336803" y="240792"/>
                  </a:lnTo>
                  <a:lnTo>
                    <a:pt x="336803" y="160019"/>
                  </a:lnTo>
                  <a:lnTo>
                    <a:pt x="262127" y="160019"/>
                  </a:lnTo>
                  <a:lnTo>
                    <a:pt x="262127" y="240792"/>
                  </a:lnTo>
                  <a:close/>
                </a:path>
                <a:path w="708659" h="603885">
                  <a:moveTo>
                    <a:pt x="225551" y="240792"/>
                  </a:moveTo>
                  <a:lnTo>
                    <a:pt x="300227" y="240792"/>
                  </a:lnTo>
                  <a:lnTo>
                    <a:pt x="300227" y="160019"/>
                  </a:lnTo>
                  <a:lnTo>
                    <a:pt x="225551" y="160019"/>
                  </a:lnTo>
                  <a:lnTo>
                    <a:pt x="225551" y="240792"/>
                  </a:lnTo>
                  <a:close/>
                </a:path>
                <a:path w="708659" h="603885">
                  <a:moveTo>
                    <a:pt x="225551" y="320039"/>
                  </a:moveTo>
                  <a:lnTo>
                    <a:pt x="300227" y="320039"/>
                  </a:lnTo>
                  <a:lnTo>
                    <a:pt x="300227" y="239267"/>
                  </a:lnTo>
                  <a:lnTo>
                    <a:pt x="225551" y="239267"/>
                  </a:lnTo>
                  <a:lnTo>
                    <a:pt x="225551" y="320039"/>
                  </a:lnTo>
                  <a:close/>
                </a:path>
                <a:path w="708659" h="603885">
                  <a:moveTo>
                    <a:pt x="263651" y="320039"/>
                  </a:moveTo>
                  <a:lnTo>
                    <a:pt x="336803" y="320039"/>
                  </a:lnTo>
                  <a:lnTo>
                    <a:pt x="336803" y="239267"/>
                  </a:lnTo>
                  <a:lnTo>
                    <a:pt x="263651" y="239267"/>
                  </a:lnTo>
                  <a:lnTo>
                    <a:pt x="263651" y="320039"/>
                  </a:lnTo>
                  <a:close/>
                </a:path>
                <a:path w="708659" h="603885">
                  <a:moveTo>
                    <a:pt x="263651" y="359663"/>
                  </a:moveTo>
                  <a:lnTo>
                    <a:pt x="336803" y="359663"/>
                  </a:lnTo>
                  <a:lnTo>
                    <a:pt x="336803" y="278891"/>
                  </a:lnTo>
                  <a:lnTo>
                    <a:pt x="263651" y="278891"/>
                  </a:lnTo>
                  <a:lnTo>
                    <a:pt x="263651" y="359663"/>
                  </a:lnTo>
                  <a:close/>
                </a:path>
                <a:path w="708659" h="603885">
                  <a:moveTo>
                    <a:pt x="225551" y="359663"/>
                  </a:moveTo>
                  <a:lnTo>
                    <a:pt x="300227" y="359663"/>
                  </a:lnTo>
                  <a:lnTo>
                    <a:pt x="300227" y="278891"/>
                  </a:lnTo>
                  <a:lnTo>
                    <a:pt x="225551" y="278891"/>
                  </a:lnTo>
                  <a:lnTo>
                    <a:pt x="225551" y="359663"/>
                  </a:lnTo>
                  <a:close/>
                </a:path>
                <a:path w="708659" h="603885">
                  <a:moveTo>
                    <a:pt x="225551" y="440436"/>
                  </a:moveTo>
                  <a:lnTo>
                    <a:pt x="298703" y="440436"/>
                  </a:lnTo>
                  <a:lnTo>
                    <a:pt x="298703" y="359663"/>
                  </a:lnTo>
                  <a:lnTo>
                    <a:pt x="225551" y="359663"/>
                  </a:lnTo>
                  <a:lnTo>
                    <a:pt x="225551" y="440436"/>
                  </a:lnTo>
                  <a:close/>
                </a:path>
                <a:path w="708659" h="603885">
                  <a:moveTo>
                    <a:pt x="262127" y="440436"/>
                  </a:moveTo>
                  <a:lnTo>
                    <a:pt x="336803" y="440436"/>
                  </a:lnTo>
                  <a:lnTo>
                    <a:pt x="336803" y="359663"/>
                  </a:lnTo>
                  <a:lnTo>
                    <a:pt x="262127" y="359663"/>
                  </a:lnTo>
                  <a:lnTo>
                    <a:pt x="262127" y="440436"/>
                  </a:lnTo>
                  <a:close/>
                </a:path>
                <a:path w="708659" h="603885">
                  <a:moveTo>
                    <a:pt x="262127" y="480060"/>
                  </a:moveTo>
                  <a:lnTo>
                    <a:pt x="336803" y="480060"/>
                  </a:lnTo>
                  <a:lnTo>
                    <a:pt x="336803" y="399288"/>
                  </a:lnTo>
                  <a:lnTo>
                    <a:pt x="262127" y="399288"/>
                  </a:lnTo>
                  <a:lnTo>
                    <a:pt x="262127" y="480060"/>
                  </a:lnTo>
                  <a:close/>
                </a:path>
                <a:path w="708659" h="603885">
                  <a:moveTo>
                    <a:pt x="225551" y="480060"/>
                  </a:moveTo>
                  <a:lnTo>
                    <a:pt x="298703" y="480060"/>
                  </a:lnTo>
                  <a:lnTo>
                    <a:pt x="298703" y="399288"/>
                  </a:lnTo>
                  <a:lnTo>
                    <a:pt x="225551" y="399288"/>
                  </a:lnTo>
                  <a:lnTo>
                    <a:pt x="225551" y="480060"/>
                  </a:lnTo>
                  <a:close/>
                </a:path>
                <a:path w="708659" h="603885">
                  <a:moveTo>
                    <a:pt x="225551" y="560832"/>
                  </a:moveTo>
                  <a:lnTo>
                    <a:pt x="298703" y="560832"/>
                  </a:lnTo>
                  <a:lnTo>
                    <a:pt x="298703" y="480059"/>
                  </a:lnTo>
                  <a:lnTo>
                    <a:pt x="225551" y="480059"/>
                  </a:lnTo>
                  <a:lnTo>
                    <a:pt x="225551" y="560832"/>
                  </a:lnTo>
                  <a:close/>
                </a:path>
                <a:path w="708659" h="603885">
                  <a:moveTo>
                    <a:pt x="262127" y="560832"/>
                  </a:moveTo>
                  <a:lnTo>
                    <a:pt x="336803" y="560832"/>
                  </a:lnTo>
                  <a:lnTo>
                    <a:pt x="336803" y="480059"/>
                  </a:lnTo>
                  <a:lnTo>
                    <a:pt x="262127" y="480059"/>
                  </a:lnTo>
                  <a:lnTo>
                    <a:pt x="262127" y="560832"/>
                  </a:lnTo>
                  <a:close/>
                </a:path>
                <a:path w="708659" h="603885">
                  <a:moveTo>
                    <a:pt x="225551" y="600456"/>
                  </a:moveTo>
                  <a:lnTo>
                    <a:pt x="298703" y="600456"/>
                  </a:lnTo>
                  <a:lnTo>
                    <a:pt x="298703" y="519683"/>
                  </a:lnTo>
                  <a:lnTo>
                    <a:pt x="225551" y="519683"/>
                  </a:lnTo>
                  <a:lnTo>
                    <a:pt x="225551" y="600456"/>
                  </a:lnTo>
                  <a:close/>
                </a:path>
                <a:path w="708659" h="603885">
                  <a:moveTo>
                    <a:pt x="150875" y="201168"/>
                  </a:moveTo>
                  <a:lnTo>
                    <a:pt x="224027" y="201168"/>
                  </a:lnTo>
                  <a:lnTo>
                    <a:pt x="224027" y="120395"/>
                  </a:lnTo>
                  <a:lnTo>
                    <a:pt x="150875" y="120395"/>
                  </a:lnTo>
                  <a:lnTo>
                    <a:pt x="150875" y="201168"/>
                  </a:lnTo>
                  <a:close/>
                </a:path>
                <a:path w="708659" h="603885">
                  <a:moveTo>
                    <a:pt x="150875" y="240792"/>
                  </a:moveTo>
                  <a:lnTo>
                    <a:pt x="224027" y="240792"/>
                  </a:lnTo>
                  <a:lnTo>
                    <a:pt x="224027" y="160019"/>
                  </a:lnTo>
                  <a:lnTo>
                    <a:pt x="150875" y="160019"/>
                  </a:lnTo>
                  <a:lnTo>
                    <a:pt x="150875" y="240792"/>
                  </a:lnTo>
                  <a:close/>
                </a:path>
                <a:path w="708659" h="603885">
                  <a:moveTo>
                    <a:pt x="112775" y="240792"/>
                  </a:moveTo>
                  <a:lnTo>
                    <a:pt x="187451" y="240792"/>
                  </a:lnTo>
                  <a:lnTo>
                    <a:pt x="187451" y="160019"/>
                  </a:lnTo>
                  <a:lnTo>
                    <a:pt x="112775" y="160019"/>
                  </a:lnTo>
                  <a:lnTo>
                    <a:pt x="112775" y="240792"/>
                  </a:lnTo>
                  <a:close/>
                </a:path>
                <a:path w="708659" h="603885">
                  <a:moveTo>
                    <a:pt x="112775" y="321563"/>
                  </a:moveTo>
                  <a:lnTo>
                    <a:pt x="185927" y="321563"/>
                  </a:lnTo>
                  <a:lnTo>
                    <a:pt x="185927" y="240791"/>
                  </a:lnTo>
                  <a:lnTo>
                    <a:pt x="112775" y="240791"/>
                  </a:lnTo>
                  <a:lnTo>
                    <a:pt x="112775" y="321563"/>
                  </a:lnTo>
                  <a:close/>
                </a:path>
                <a:path w="708659" h="603885">
                  <a:moveTo>
                    <a:pt x="149351" y="321563"/>
                  </a:moveTo>
                  <a:lnTo>
                    <a:pt x="224027" y="321563"/>
                  </a:lnTo>
                  <a:lnTo>
                    <a:pt x="224027" y="240791"/>
                  </a:lnTo>
                  <a:lnTo>
                    <a:pt x="149351" y="240791"/>
                  </a:lnTo>
                  <a:lnTo>
                    <a:pt x="149351" y="321563"/>
                  </a:lnTo>
                  <a:close/>
                </a:path>
                <a:path w="708659" h="603885">
                  <a:moveTo>
                    <a:pt x="149351" y="361188"/>
                  </a:moveTo>
                  <a:lnTo>
                    <a:pt x="224027" y="361188"/>
                  </a:lnTo>
                  <a:lnTo>
                    <a:pt x="224027" y="280415"/>
                  </a:lnTo>
                  <a:lnTo>
                    <a:pt x="149351" y="280415"/>
                  </a:lnTo>
                  <a:lnTo>
                    <a:pt x="149351" y="361188"/>
                  </a:lnTo>
                  <a:close/>
                </a:path>
                <a:path w="708659" h="603885">
                  <a:moveTo>
                    <a:pt x="112775" y="361188"/>
                  </a:moveTo>
                  <a:lnTo>
                    <a:pt x="185927" y="361188"/>
                  </a:lnTo>
                  <a:lnTo>
                    <a:pt x="185927" y="280415"/>
                  </a:lnTo>
                  <a:lnTo>
                    <a:pt x="112775" y="280415"/>
                  </a:lnTo>
                  <a:lnTo>
                    <a:pt x="112775" y="361188"/>
                  </a:lnTo>
                  <a:close/>
                </a:path>
                <a:path w="708659" h="603885">
                  <a:moveTo>
                    <a:pt x="112775" y="440436"/>
                  </a:moveTo>
                  <a:lnTo>
                    <a:pt x="187451" y="440436"/>
                  </a:lnTo>
                  <a:lnTo>
                    <a:pt x="187451" y="359663"/>
                  </a:lnTo>
                  <a:lnTo>
                    <a:pt x="112775" y="359663"/>
                  </a:lnTo>
                  <a:lnTo>
                    <a:pt x="112775" y="440436"/>
                  </a:lnTo>
                  <a:close/>
                </a:path>
                <a:path w="708659" h="603885">
                  <a:moveTo>
                    <a:pt x="149351" y="440436"/>
                  </a:moveTo>
                  <a:lnTo>
                    <a:pt x="224027" y="440436"/>
                  </a:lnTo>
                  <a:lnTo>
                    <a:pt x="224027" y="359663"/>
                  </a:lnTo>
                  <a:lnTo>
                    <a:pt x="149351" y="359663"/>
                  </a:lnTo>
                  <a:lnTo>
                    <a:pt x="149351" y="440436"/>
                  </a:lnTo>
                  <a:close/>
                </a:path>
                <a:path w="708659" h="603885">
                  <a:moveTo>
                    <a:pt x="149351" y="480060"/>
                  </a:moveTo>
                  <a:lnTo>
                    <a:pt x="224027" y="480060"/>
                  </a:lnTo>
                  <a:lnTo>
                    <a:pt x="224027" y="399288"/>
                  </a:lnTo>
                  <a:lnTo>
                    <a:pt x="149351" y="399288"/>
                  </a:lnTo>
                  <a:lnTo>
                    <a:pt x="149351" y="480060"/>
                  </a:lnTo>
                  <a:close/>
                </a:path>
                <a:path w="708659" h="603885">
                  <a:moveTo>
                    <a:pt x="112775" y="480060"/>
                  </a:moveTo>
                  <a:lnTo>
                    <a:pt x="187451" y="480060"/>
                  </a:lnTo>
                  <a:lnTo>
                    <a:pt x="187451" y="399288"/>
                  </a:lnTo>
                  <a:lnTo>
                    <a:pt x="112775" y="399288"/>
                  </a:lnTo>
                  <a:lnTo>
                    <a:pt x="112775" y="480060"/>
                  </a:lnTo>
                  <a:close/>
                </a:path>
                <a:path w="708659" h="603885">
                  <a:moveTo>
                    <a:pt x="111251" y="560832"/>
                  </a:moveTo>
                  <a:lnTo>
                    <a:pt x="185927" y="560832"/>
                  </a:lnTo>
                  <a:lnTo>
                    <a:pt x="185927" y="480059"/>
                  </a:lnTo>
                  <a:lnTo>
                    <a:pt x="111251" y="480059"/>
                  </a:lnTo>
                  <a:lnTo>
                    <a:pt x="111251" y="560832"/>
                  </a:lnTo>
                  <a:close/>
                </a:path>
                <a:path w="708659" h="603885">
                  <a:moveTo>
                    <a:pt x="149351" y="560832"/>
                  </a:moveTo>
                  <a:lnTo>
                    <a:pt x="224027" y="560832"/>
                  </a:lnTo>
                  <a:lnTo>
                    <a:pt x="224027" y="480059"/>
                  </a:lnTo>
                  <a:lnTo>
                    <a:pt x="149351" y="480059"/>
                  </a:lnTo>
                  <a:lnTo>
                    <a:pt x="149351" y="560832"/>
                  </a:lnTo>
                  <a:close/>
                </a:path>
                <a:path w="708659" h="603885">
                  <a:moveTo>
                    <a:pt x="149351" y="600456"/>
                  </a:moveTo>
                  <a:lnTo>
                    <a:pt x="224027" y="600456"/>
                  </a:lnTo>
                  <a:lnTo>
                    <a:pt x="224027" y="519683"/>
                  </a:lnTo>
                  <a:lnTo>
                    <a:pt x="149351" y="519683"/>
                  </a:lnTo>
                  <a:lnTo>
                    <a:pt x="149351" y="600456"/>
                  </a:lnTo>
                  <a:close/>
                </a:path>
                <a:path w="708659" h="603885">
                  <a:moveTo>
                    <a:pt x="111251" y="600456"/>
                  </a:moveTo>
                  <a:lnTo>
                    <a:pt x="185927" y="600456"/>
                  </a:lnTo>
                  <a:lnTo>
                    <a:pt x="185927" y="519683"/>
                  </a:lnTo>
                  <a:lnTo>
                    <a:pt x="111251" y="519683"/>
                  </a:lnTo>
                  <a:lnTo>
                    <a:pt x="111251" y="600456"/>
                  </a:lnTo>
                  <a:close/>
                </a:path>
                <a:path w="708659" h="603885">
                  <a:moveTo>
                    <a:pt x="74675" y="359663"/>
                  </a:moveTo>
                  <a:lnTo>
                    <a:pt x="149351" y="359663"/>
                  </a:lnTo>
                  <a:lnTo>
                    <a:pt x="149351" y="278891"/>
                  </a:lnTo>
                  <a:lnTo>
                    <a:pt x="74675" y="278891"/>
                  </a:lnTo>
                  <a:lnTo>
                    <a:pt x="74675" y="359663"/>
                  </a:lnTo>
                  <a:close/>
                </a:path>
                <a:path w="708659" h="603885">
                  <a:moveTo>
                    <a:pt x="39624" y="400812"/>
                  </a:moveTo>
                  <a:lnTo>
                    <a:pt x="112775" y="400812"/>
                  </a:lnTo>
                  <a:lnTo>
                    <a:pt x="112775" y="320039"/>
                  </a:lnTo>
                  <a:lnTo>
                    <a:pt x="39624" y="320039"/>
                  </a:lnTo>
                  <a:lnTo>
                    <a:pt x="39624" y="400812"/>
                  </a:lnTo>
                  <a:close/>
                </a:path>
                <a:path w="708659" h="603885">
                  <a:moveTo>
                    <a:pt x="1524" y="400812"/>
                  </a:moveTo>
                  <a:lnTo>
                    <a:pt x="76200" y="400812"/>
                  </a:lnTo>
                  <a:lnTo>
                    <a:pt x="76200" y="320039"/>
                  </a:lnTo>
                  <a:lnTo>
                    <a:pt x="1524" y="320039"/>
                  </a:lnTo>
                  <a:lnTo>
                    <a:pt x="1524" y="400812"/>
                  </a:lnTo>
                  <a:close/>
                </a:path>
                <a:path w="708659" h="603885">
                  <a:moveTo>
                    <a:pt x="1524" y="481583"/>
                  </a:moveTo>
                  <a:lnTo>
                    <a:pt x="74675" y="481583"/>
                  </a:lnTo>
                  <a:lnTo>
                    <a:pt x="74675" y="400811"/>
                  </a:lnTo>
                  <a:lnTo>
                    <a:pt x="1524" y="400811"/>
                  </a:lnTo>
                  <a:lnTo>
                    <a:pt x="1524" y="481583"/>
                  </a:lnTo>
                  <a:close/>
                </a:path>
                <a:path w="708659" h="603885">
                  <a:moveTo>
                    <a:pt x="38100" y="481583"/>
                  </a:moveTo>
                  <a:lnTo>
                    <a:pt x="112775" y="481583"/>
                  </a:lnTo>
                  <a:lnTo>
                    <a:pt x="112775" y="400811"/>
                  </a:lnTo>
                  <a:lnTo>
                    <a:pt x="38100" y="400811"/>
                  </a:lnTo>
                  <a:lnTo>
                    <a:pt x="38100" y="481583"/>
                  </a:lnTo>
                  <a:close/>
                </a:path>
                <a:path w="708659" h="603885">
                  <a:moveTo>
                    <a:pt x="38100" y="521207"/>
                  </a:moveTo>
                  <a:lnTo>
                    <a:pt x="112775" y="521207"/>
                  </a:lnTo>
                  <a:lnTo>
                    <a:pt x="112775" y="440435"/>
                  </a:lnTo>
                  <a:lnTo>
                    <a:pt x="38100" y="440435"/>
                  </a:lnTo>
                  <a:lnTo>
                    <a:pt x="38100" y="521207"/>
                  </a:lnTo>
                  <a:close/>
                </a:path>
                <a:path w="708659" h="603885">
                  <a:moveTo>
                    <a:pt x="1524" y="521207"/>
                  </a:moveTo>
                  <a:lnTo>
                    <a:pt x="74675" y="521207"/>
                  </a:lnTo>
                  <a:lnTo>
                    <a:pt x="74675" y="440435"/>
                  </a:lnTo>
                  <a:lnTo>
                    <a:pt x="1524" y="440435"/>
                  </a:lnTo>
                  <a:lnTo>
                    <a:pt x="1524" y="521207"/>
                  </a:lnTo>
                  <a:close/>
                </a:path>
                <a:path w="708659" h="603885">
                  <a:moveTo>
                    <a:pt x="39624" y="562356"/>
                  </a:moveTo>
                  <a:lnTo>
                    <a:pt x="112775" y="562356"/>
                  </a:lnTo>
                  <a:lnTo>
                    <a:pt x="112775" y="481583"/>
                  </a:lnTo>
                  <a:lnTo>
                    <a:pt x="39624" y="481583"/>
                  </a:lnTo>
                  <a:lnTo>
                    <a:pt x="39624" y="562356"/>
                  </a:lnTo>
                  <a:close/>
                </a:path>
                <a:path w="708659" h="603885">
                  <a:moveTo>
                    <a:pt x="187451" y="199644"/>
                  </a:moveTo>
                  <a:lnTo>
                    <a:pt x="262127" y="199644"/>
                  </a:lnTo>
                  <a:lnTo>
                    <a:pt x="262127" y="118871"/>
                  </a:lnTo>
                  <a:lnTo>
                    <a:pt x="187451" y="118871"/>
                  </a:lnTo>
                  <a:lnTo>
                    <a:pt x="187451" y="199644"/>
                  </a:lnTo>
                  <a:close/>
                </a:path>
                <a:path w="708659" h="603885">
                  <a:moveTo>
                    <a:pt x="111251" y="281939"/>
                  </a:moveTo>
                  <a:lnTo>
                    <a:pt x="185927" y="281939"/>
                  </a:lnTo>
                  <a:lnTo>
                    <a:pt x="185927" y="201167"/>
                  </a:lnTo>
                  <a:lnTo>
                    <a:pt x="111251" y="201167"/>
                  </a:lnTo>
                  <a:lnTo>
                    <a:pt x="111251" y="281939"/>
                  </a:lnTo>
                  <a:close/>
                </a:path>
                <a:path w="708659" h="603885">
                  <a:moveTo>
                    <a:pt x="0" y="441960"/>
                  </a:moveTo>
                  <a:lnTo>
                    <a:pt x="73151" y="441960"/>
                  </a:lnTo>
                  <a:lnTo>
                    <a:pt x="73151" y="359664"/>
                  </a:lnTo>
                  <a:lnTo>
                    <a:pt x="0" y="359664"/>
                  </a:lnTo>
                  <a:lnTo>
                    <a:pt x="0" y="441960"/>
                  </a:lnTo>
                  <a:close/>
                </a:path>
                <a:path w="708659" h="603885">
                  <a:moveTo>
                    <a:pt x="73151" y="562356"/>
                  </a:moveTo>
                  <a:lnTo>
                    <a:pt x="147827" y="562356"/>
                  </a:lnTo>
                  <a:lnTo>
                    <a:pt x="147827" y="481583"/>
                  </a:lnTo>
                  <a:lnTo>
                    <a:pt x="73151" y="481583"/>
                  </a:lnTo>
                  <a:lnTo>
                    <a:pt x="73151" y="562356"/>
                  </a:lnTo>
                  <a:close/>
                </a:path>
                <a:path w="708659" h="603885">
                  <a:moveTo>
                    <a:pt x="187451" y="603504"/>
                  </a:moveTo>
                  <a:lnTo>
                    <a:pt x="262127" y="603504"/>
                  </a:lnTo>
                  <a:lnTo>
                    <a:pt x="262127" y="522731"/>
                  </a:lnTo>
                  <a:lnTo>
                    <a:pt x="187451" y="522731"/>
                  </a:lnTo>
                  <a:lnTo>
                    <a:pt x="187451" y="603504"/>
                  </a:lnTo>
                  <a:close/>
                </a:path>
                <a:path w="708659" h="603885">
                  <a:moveTo>
                    <a:pt x="262127" y="522731"/>
                  </a:moveTo>
                  <a:lnTo>
                    <a:pt x="336803" y="522731"/>
                  </a:lnTo>
                  <a:lnTo>
                    <a:pt x="336803" y="441959"/>
                  </a:lnTo>
                  <a:lnTo>
                    <a:pt x="262127" y="441959"/>
                  </a:lnTo>
                  <a:lnTo>
                    <a:pt x="262127" y="522731"/>
                  </a:lnTo>
                  <a:close/>
                </a:path>
                <a:path w="708659" h="603885">
                  <a:moveTo>
                    <a:pt x="187451" y="161544"/>
                  </a:moveTo>
                  <a:lnTo>
                    <a:pt x="262127" y="161544"/>
                  </a:lnTo>
                  <a:lnTo>
                    <a:pt x="262127" y="80771"/>
                  </a:lnTo>
                  <a:lnTo>
                    <a:pt x="187451" y="80771"/>
                  </a:lnTo>
                  <a:lnTo>
                    <a:pt x="187451" y="161544"/>
                  </a:lnTo>
                  <a:close/>
                </a:path>
                <a:path w="708659" h="603885">
                  <a:moveTo>
                    <a:pt x="73151" y="601980"/>
                  </a:moveTo>
                  <a:lnTo>
                    <a:pt x="147827" y="601980"/>
                  </a:lnTo>
                  <a:lnTo>
                    <a:pt x="147827" y="521207"/>
                  </a:lnTo>
                  <a:lnTo>
                    <a:pt x="73151" y="521207"/>
                  </a:lnTo>
                  <a:lnTo>
                    <a:pt x="73151" y="601980"/>
                  </a:lnTo>
                  <a:close/>
                </a:path>
              </a:pathLst>
            </a:custGeom>
            <a:ln w="6350">
              <a:solidFill>
                <a:srgbClr val="EDFF41"/>
              </a:solidFill>
              <a:prstDash val="sysDot"/>
            </a:ln>
          </p:spPr>
          <p:txBody>
            <a:bodyPr wrap="square" lIns="0" tIns="0" rIns="0" bIns="0" rtlCol="0"/>
            <a:lstStyle/>
            <a:p>
              <a:endParaRPr/>
            </a:p>
          </p:txBody>
        </p:sp>
        <p:sp>
          <p:nvSpPr>
            <p:cNvPr id="23" name="object 23"/>
            <p:cNvSpPr/>
            <p:nvPr/>
          </p:nvSpPr>
          <p:spPr>
            <a:xfrm>
              <a:off x="6252972" y="2112264"/>
              <a:ext cx="277495" cy="60960"/>
            </a:xfrm>
            <a:custGeom>
              <a:avLst/>
              <a:gdLst/>
              <a:ahLst/>
              <a:cxnLst/>
              <a:rect l="l" t="t" r="r" b="b"/>
              <a:pathLst>
                <a:path w="277495" h="60960">
                  <a:moveTo>
                    <a:pt x="0" y="59436"/>
                  </a:moveTo>
                  <a:lnTo>
                    <a:pt x="102108" y="59436"/>
                  </a:lnTo>
                  <a:lnTo>
                    <a:pt x="102108" y="0"/>
                  </a:lnTo>
                  <a:lnTo>
                    <a:pt x="0" y="0"/>
                  </a:lnTo>
                  <a:lnTo>
                    <a:pt x="0" y="59436"/>
                  </a:lnTo>
                  <a:close/>
                </a:path>
                <a:path w="277495" h="60960">
                  <a:moveTo>
                    <a:pt x="175260" y="60960"/>
                  </a:moveTo>
                  <a:lnTo>
                    <a:pt x="277368" y="60960"/>
                  </a:lnTo>
                  <a:lnTo>
                    <a:pt x="277368" y="1524"/>
                  </a:lnTo>
                  <a:lnTo>
                    <a:pt x="175260" y="1524"/>
                  </a:lnTo>
                  <a:lnTo>
                    <a:pt x="175260" y="60960"/>
                  </a:lnTo>
                  <a:close/>
                </a:path>
              </a:pathLst>
            </a:custGeom>
            <a:ln w="15875">
              <a:solidFill>
                <a:srgbClr val="000000"/>
              </a:solidFill>
            </a:ln>
          </p:spPr>
          <p:txBody>
            <a:bodyPr wrap="square" lIns="0" tIns="0" rIns="0" bIns="0" rtlCol="0"/>
            <a:lstStyle/>
            <a:p>
              <a:endParaRPr/>
            </a:p>
          </p:txBody>
        </p:sp>
        <p:sp>
          <p:nvSpPr>
            <p:cNvPr id="24" name="object 24"/>
            <p:cNvSpPr/>
            <p:nvPr/>
          </p:nvSpPr>
          <p:spPr>
            <a:xfrm>
              <a:off x="6060947" y="2007108"/>
              <a:ext cx="667385" cy="286385"/>
            </a:xfrm>
            <a:custGeom>
              <a:avLst/>
              <a:gdLst/>
              <a:ahLst/>
              <a:cxnLst/>
              <a:rect l="l" t="t" r="r" b="b"/>
              <a:pathLst>
                <a:path w="667384" h="286385">
                  <a:moveTo>
                    <a:pt x="1524" y="0"/>
                  </a:moveTo>
                  <a:lnTo>
                    <a:pt x="207010" y="77850"/>
                  </a:lnTo>
                </a:path>
                <a:path w="667384" h="286385">
                  <a:moveTo>
                    <a:pt x="426719" y="74803"/>
                  </a:moveTo>
                  <a:lnTo>
                    <a:pt x="667130" y="3048"/>
                  </a:lnTo>
                </a:path>
                <a:path w="667384" h="286385">
                  <a:moveTo>
                    <a:pt x="268097" y="72643"/>
                  </a:moveTo>
                  <a:lnTo>
                    <a:pt x="240791" y="10668"/>
                  </a:lnTo>
                </a:path>
                <a:path w="667384" h="286385">
                  <a:moveTo>
                    <a:pt x="396239" y="70612"/>
                  </a:moveTo>
                  <a:lnTo>
                    <a:pt x="426338" y="1524"/>
                  </a:lnTo>
                </a:path>
                <a:path w="667384" h="286385">
                  <a:moveTo>
                    <a:pt x="367791" y="87249"/>
                  </a:moveTo>
                  <a:lnTo>
                    <a:pt x="73151" y="1524"/>
                  </a:lnTo>
                </a:path>
                <a:path w="667384" h="286385">
                  <a:moveTo>
                    <a:pt x="292607" y="82550"/>
                  </a:moveTo>
                  <a:lnTo>
                    <a:pt x="581913" y="4572"/>
                  </a:lnTo>
                </a:path>
                <a:path w="667384" h="286385">
                  <a:moveTo>
                    <a:pt x="227075" y="76327"/>
                  </a:moveTo>
                  <a:lnTo>
                    <a:pt x="467486" y="4572"/>
                  </a:lnTo>
                </a:path>
                <a:path w="667384" h="286385">
                  <a:moveTo>
                    <a:pt x="190500" y="0"/>
                  </a:moveTo>
                  <a:lnTo>
                    <a:pt x="395986" y="77850"/>
                  </a:lnTo>
                </a:path>
                <a:path w="667384" h="286385">
                  <a:moveTo>
                    <a:pt x="0" y="286131"/>
                  </a:moveTo>
                  <a:lnTo>
                    <a:pt x="205486" y="192024"/>
                  </a:lnTo>
                </a:path>
                <a:path w="667384" h="286385">
                  <a:moveTo>
                    <a:pt x="425196" y="195072"/>
                  </a:moveTo>
                  <a:lnTo>
                    <a:pt x="665606" y="281686"/>
                  </a:lnTo>
                </a:path>
                <a:path w="667384" h="286385">
                  <a:moveTo>
                    <a:pt x="268097" y="198119"/>
                  </a:moveTo>
                  <a:lnTo>
                    <a:pt x="240791" y="273050"/>
                  </a:lnTo>
                </a:path>
                <a:path w="667384" h="286385">
                  <a:moveTo>
                    <a:pt x="396239" y="201168"/>
                  </a:moveTo>
                  <a:lnTo>
                    <a:pt x="426338" y="284734"/>
                  </a:lnTo>
                </a:path>
                <a:path w="667384" h="286385">
                  <a:moveTo>
                    <a:pt x="366267" y="179831"/>
                  </a:moveTo>
                  <a:lnTo>
                    <a:pt x="71627" y="283337"/>
                  </a:lnTo>
                </a:path>
                <a:path w="667384" h="286385">
                  <a:moveTo>
                    <a:pt x="292607" y="184404"/>
                  </a:moveTo>
                  <a:lnTo>
                    <a:pt x="581913" y="278638"/>
                  </a:lnTo>
                </a:path>
                <a:path w="667384" h="286385">
                  <a:moveTo>
                    <a:pt x="227075" y="193548"/>
                  </a:moveTo>
                  <a:lnTo>
                    <a:pt x="467486" y="280162"/>
                  </a:lnTo>
                </a:path>
                <a:path w="667384" h="286385">
                  <a:moveTo>
                    <a:pt x="190500" y="286131"/>
                  </a:moveTo>
                  <a:lnTo>
                    <a:pt x="395986" y="192024"/>
                  </a:lnTo>
                </a:path>
              </a:pathLst>
            </a:custGeom>
            <a:ln w="9525">
              <a:solidFill>
                <a:srgbClr val="000000"/>
              </a:solidFill>
            </a:ln>
          </p:spPr>
          <p:txBody>
            <a:bodyPr wrap="square" lIns="0" tIns="0" rIns="0" bIns="0" rtlCol="0"/>
            <a:lstStyle/>
            <a:p>
              <a:endParaRPr/>
            </a:p>
          </p:txBody>
        </p:sp>
        <p:sp>
          <p:nvSpPr>
            <p:cNvPr id="25" name="object 25"/>
            <p:cNvSpPr/>
            <p:nvPr/>
          </p:nvSpPr>
          <p:spPr>
            <a:xfrm>
              <a:off x="7011924" y="1642871"/>
              <a:ext cx="890905" cy="867410"/>
            </a:xfrm>
            <a:custGeom>
              <a:avLst/>
              <a:gdLst/>
              <a:ahLst/>
              <a:cxnLst/>
              <a:rect l="l" t="t" r="r" b="b"/>
              <a:pathLst>
                <a:path w="890904" h="867410">
                  <a:moveTo>
                    <a:pt x="890651" y="829056"/>
                  </a:moveTo>
                  <a:lnTo>
                    <a:pt x="877951" y="822706"/>
                  </a:lnTo>
                  <a:lnTo>
                    <a:pt x="814451" y="790956"/>
                  </a:lnTo>
                  <a:lnTo>
                    <a:pt x="814451" y="822706"/>
                  </a:lnTo>
                  <a:lnTo>
                    <a:pt x="44450" y="822706"/>
                  </a:lnTo>
                  <a:lnTo>
                    <a:pt x="44450" y="76200"/>
                  </a:lnTo>
                  <a:lnTo>
                    <a:pt x="76200" y="76200"/>
                  </a:lnTo>
                  <a:lnTo>
                    <a:pt x="69850" y="63500"/>
                  </a:lnTo>
                  <a:lnTo>
                    <a:pt x="38100" y="0"/>
                  </a:lnTo>
                  <a:lnTo>
                    <a:pt x="0" y="76200"/>
                  </a:lnTo>
                  <a:lnTo>
                    <a:pt x="31750" y="76200"/>
                  </a:lnTo>
                  <a:lnTo>
                    <a:pt x="31750" y="830199"/>
                  </a:lnTo>
                  <a:lnTo>
                    <a:pt x="38100" y="830199"/>
                  </a:lnTo>
                  <a:lnTo>
                    <a:pt x="38100" y="835406"/>
                  </a:lnTo>
                  <a:lnTo>
                    <a:pt x="814451" y="835406"/>
                  </a:lnTo>
                  <a:lnTo>
                    <a:pt x="814451" y="867156"/>
                  </a:lnTo>
                  <a:lnTo>
                    <a:pt x="877951" y="835406"/>
                  </a:lnTo>
                  <a:lnTo>
                    <a:pt x="890651" y="829056"/>
                  </a:lnTo>
                  <a:close/>
                </a:path>
              </a:pathLst>
            </a:custGeom>
            <a:solidFill>
              <a:srgbClr val="000000"/>
            </a:solidFill>
          </p:spPr>
          <p:txBody>
            <a:bodyPr wrap="square" lIns="0" tIns="0" rIns="0" bIns="0" rtlCol="0"/>
            <a:lstStyle/>
            <a:p>
              <a:endParaRPr/>
            </a:p>
          </p:txBody>
        </p:sp>
        <p:sp>
          <p:nvSpPr>
            <p:cNvPr id="26" name="object 26"/>
            <p:cNvSpPr/>
            <p:nvPr/>
          </p:nvSpPr>
          <p:spPr>
            <a:xfrm>
              <a:off x="7031735" y="1722120"/>
              <a:ext cx="776605" cy="751205"/>
            </a:xfrm>
            <a:custGeom>
              <a:avLst/>
              <a:gdLst/>
              <a:ahLst/>
              <a:cxnLst/>
              <a:rect l="l" t="t" r="r" b="b"/>
              <a:pathLst>
                <a:path w="776604" h="751205">
                  <a:moveTo>
                    <a:pt x="18288" y="0"/>
                  </a:moveTo>
                  <a:lnTo>
                    <a:pt x="776224" y="0"/>
                  </a:lnTo>
                </a:path>
                <a:path w="776604" h="751205">
                  <a:moveTo>
                    <a:pt x="758952" y="0"/>
                  </a:moveTo>
                  <a:lnTo>
                    <a:pt x="758952" y="750950"/>
                  </a:lnTo>
                </a:path>
                <a:path w="776604" h="751205">
                  <a:moveTo>
                    <a:pt x="0" y="382523"/>
                  </a:moveTo>
                  <a:lnTo>
                    <a:pt x="757936" y="382523"/>
                  </a:lnTo>
                </a:path>
                <a:path w="776604" h="751205">
                  <a:moveTo>
                    <a:pt x="18288" y="597407"/>
                  </a:moveTo>
                  <a:lnTo>
                    <a:pt x="776224" y="597407"/>
                  </a:lnTo>
                </a:path>
              </a:pathLst>
            </a:custGeom>
            <a:ln w="9525">
              <a:solidFill>
                <a:srgbClr val="E3E9EB"/>
              </a:solidFill>
            </a:ln>
          </p:spPr>
          <p:txBody>
            <a:bodyPr wrap="square" lIns="0" tIns="0" rIns="0" bIns="0" rtlCol="0"/>
            <a:lstStyle/>
            <a:p>
              <a:endParaRPr/>
            </a:p>
          </p:txBody>
        </p:sp>
        <p:sp>
          <p:nvSpPr>
            <p:cNvPr id="27" name="object 27"/>
            <p:cNvSpPr/>
            <p:nvPr/>
          </p:nvSpPr>
          <p:spPr>
            <a:xfrm>
              <a:off x="7240270" y="2006092"/>
              <a:ext cx="332104" cy="229615"/>
            </a:xfrm>
            <a:prstGeom prst="rect">
              <a:avLst/>
            </a:prstGeom>
            <a:blipFill>
              <a:blip r:embed="rId6" cstate="print"/>
              <a:stretch>
                <a:fillRect/>
              </a:stretch>
            </a:blipFill>
          </p:spPr>
          <p:txBody>
            <a:bodyPr wrap="square" lIns="0" tIns="0" rIns="0" bIns="0" rtlCol="0"/>
            <a:lstStyle/>
            <a:p>
              <a:endParaRPr/>
            </a:p>
          </p:txBody>
        </p:sp>
      </p:grpSp>
      <p:sp>
        <p:nvSpPr>
          <p:cNvPr id="28" name="object 28"/>
          <p:cNvSpPr txBox="1">
            <a:spLocks noGrp="1"/>
          </p:cNvSpPr>
          <p:nvPr>
            <p:ph type="title"/>
          </p:nvPr>
        </p:nvSpPr>
        <p:spPr>
          <a:xfrm>
            <a:off x="78739" y="149097"/>
            <a:ext cx="8660765" cy="243656"/>
          </a:xfrm>
          <a:prstGeom prst="rect">
            <a:avLst/>
          </a:prstGeom>
        </p:spPr>
        <p:txBody>
          <a:bodyPr vert="horz" wrap="square" lIns="0" tIns="12700" rIns="0" bIns="0" rtlCol="0">
            <a:spAutoFit/>
          </a:bodyPr>
          <a:lstStyle/>
          <a:p>
            <a:pPr marL="12700">
              <a:lnSpc>
                <a:spcPct val="100000"/>
              </a:lnSpc>
              <a:spcBef>
                <a:spcPts val="100"/>
              </a:spcBef>
            </a:pPr>
            <a:r>
              <a:rPr lang="en-US" sz="1500" b="1" spc="-5" dirty="0"/>
              <a:t>4.2 Autoencoders: Global scale temporospatial patterns</a:t>
            </a:r>
            <a:endParaRPr sz="1500" dirty="0">
              <a:latin typeface="Arial"/>
              <a:cs typeface="Arial"/>
            </a:endParaRPr>
          </a:p>
        </p:txBody>
      </p:sp>
      <p:sp>
        <p:nvSpPr>
          <p:cNvPr id="33" name="object 33"/>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34" name="object 34"/>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35" name="object 35"/>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24</a:t>
            </a:fld>
            <a:endParaRPr dirty="0"/>
          </a:p>
        </p:txBody>
      </p:sp>
      <p:sp>
        <p:nvSpPr>
          <p:cNvPr id="29" name="object 29"/>
          <p:cNvSpPr txBox="1"/>
          <p:nvPr/>
        </p:nvSpPr>
        <p:spPr>
          <a:xfrm>
            <a:off x="325932" y="3817111"/>
            <a:ext cx="8208468" cy="817880"/>
          </a:xfrm>
          <a:prstGeom prst="rect">
            <a:avLst/>
          </a:prstGeom>
        </p:spPr>
        <p:txBody>
          <a:bodyPr vert="horz" wrap="square" lIns="0" tIns="12065" rIns="0" bIns="0" rtlCol="0">
            <a:spAutoFit/>
          </a:bodyPr>
          <a:lstStyle/>
          <a:p>
            <a:pPr marL="196850" marR="16510" indent="-184785">
              <a:lnSpc>
                <a:spcPct val="100000"/>
              </a:lnSpc>
              <a:spcBef>
                <a:spcPts val="95"/>
              </a:spcBef>
            </a:pPr>
            <a:r>
              <a:rPr sz="1300" b="1" spc="-5" dirty="0">
                <a:latin typeface="Arial"/>
                <a:cs typeface="Arial"/>
              </a:rPr>
              <a:t>Fig 1</a:t>
            </a:r>
            <a:r>
              <a:rPr sz="1300" spc="-5" dirty="0">
                <a:latin typeface="Arial"/>
                <a:cs typeface="Arial"/>
              </a:rPr>
              <a:t>: </a:t>
            </a:r>
            <a:r>
              <a:rPr lang="de-DE" sz="1300" b="1" spc="-5" dirty="0">
                <a:latin typeface="Arial"/>
                <a:cs typeface="Arial"/>
              </a:rPr>
              <a:t>Autoencoders as a tool</a:t>
            </a:r>
            <a:r>
              <a:rPr sz="1300" b="1" spc="-5" dirty="0">
                <a:latin typeface="Arial"/>
                <a:cs typeface="Arial"/>
              </a:rPr>
              <a:t> for the </a:t>
            </a:r>
            <a:r>
              <a:rPr sz="1300" b="1" spc="-10" dirty="0">
                <a:latin typeface="Arial"/>
                <a:cs typeface="Arial"/>
              </a:rPr>
              <a:t>analysis </a:t>
            </a:r>
            <a:r>
              <a:rPr sz="1300" b="1" spc="-5" dirty="0">
                <a:latin typeface="Arial"/>
                <a:cs typeface="Arial"/>
              </a:rPr>
              <a:t>of </a:t>
            </a:r>
            <a:r>
              <a:rPr lang="en-US" sz="1300" b="1" spc="-5" dirty="0">
                <a:latin typeface="Arial"/>
                <a:cs typeface="Arial"/>
              </a:rPr>
              <a:t>dynamical </a:t>
            </a:r>
            <a:r>
              <a:rPr lang="de-DE" sz="1300" b="1" spc="-5" dirty="0">
                <a:latin typeface="Arial"/>
                <a:cs typeface="Arial"/>
              </a:rPr>
              <a:t>state </a:t>
            </a:r>
            <a:r>
              <a:rPr sz="1300" b="1" spc="-5" dirty="0">
                <a:latin typeface="Arial"/>
                <a:cs typeface="Arial"/>
              </a:rPr>
              <a:t>transitions in latent brain state space  </a:t>
            </a:r>
            <a:r>
              <a:rPr sz="1300" b="1" spc="-25" dirty="0">
                <a:latin typeface="Arial"/>
                <a:cs typeface="Arial"/>
              </a:rPr>
              <a:t>A</a:t>
            </a:r>
            <a:r>
              <a:rPr sz="1300" spc="-25" dirty="0">
                <a:latin typeface="Arial"/>
                <a:cs typeface="Arial"/>
              </a:rPr>
              <a:t>: </a:t>
            </a:r>
            <a:r>
              <a:rPr sz="1300" spc="-5" dirty="0">
                <a:latin typeface="Arial"/>
                <a:cs typeface="Arial"/>
              </a:rPr>
              <a:t>Temporal dynamics of slow </a:t>
            </a:r>
            <a:r>
              <a:rPr sz="1300" spc="-10" dirty="0">
                <a:latin typeface="Arial"/>
                <a:cs typeface="Arial"/>
              </a:rPr>
              <a:t>wave</a:t>
            </a:r>
            <a:r>
              <a:rPr sz="1300" spc="180" dirty="0">
                <a:latin typeface="Arial"/>
                <a:cs typeface="Arial"/>
              </a:rPr>
              <a:t> </a:t>
            </a:r>
            <a:r>
              <a:rPr sz="1300" spc="-5" dirty="0">
                <a:latin typeface="Arial"/>
                <a:cs typeface="Arial"/>
              </a:rPr>
              <a:t>event</a:t>
            </a:r>
            <a:endParaRPr sz="1300" dirty="0">
              <a:latin typeface="Arial"/>
              <a:cs typeface="Arial"/>
            </a:endParaRPr>
          </a:p>
          <a:p>
            <a:pPr marL="196850">
              <a:lnSpc>
                <a:spcPct val="100000"/>
              </a:lnSpc>
            </a:pPr>
            <a:r>
              <a:rPr sz="1300" b="1" spc="-5" dirty="0">
                <a:latin typeface="Arial"/>
                <a:cs typeface="Arial"/>
              </a:rPr>
              <a:t>B</a:t>
            </a:r>
            <a:r>
              <a:rPr sz="1300" spc="-5" dirty="0">
                <a:latin typeface="Arial"/>
                <a:cs typeface="Arial"/>
              </a:rPr>
              <a:t>: </a:t>
            </a:r>
            <a:r>
              <a:rPr sz="1300" spc="-10" dirty="0">
                <a:latin typeface="Arial"/>
                <a:cs typeface="Arial"/>
              </a:rPr>
              <a:t>Spatial dynamics </a:t>
            </a:r>
            <a:r>
              <a:rPr sz="1300" spc="-5" dirty="0">
                <a:latin typeface="Arial"/>
                <a:cs typeface="Arial"/>
              </a:rPr>
              <a:t>of </a:t>
            </a:r>
            <a:r>
              <a:rPr sz="1300" spc="-10" dirty="0">
                <a:latin typeface="Arial"/>
                <a:cs typeface="Arial"/>
              </a:rPr>
              <a:t>slow </a:t>
            </a:r>
            <a:r>
              <a:rPr sz="1300" spc="-15" dirty="0">
                <a:latin typeface="Arial"/>
                <a:cs typeface="Arial"/>
              </a:rPr>
              <a:t>wave</a:t>
            </a:r>
            <a:r>
              <a:rPr sz="1300" spc="130" dirty="0">
                <a:latin typeface="Arial"/>
                <a:cs typeface="Arial"/>
              </a:rPr>
              <a:t> </a:t>
            </a:r>
            <a:r>
              <a:rPr sz="1300" spc="-10" dirty="0">
                <a:latin typeface="Arial"/>
                <a:cs typeface="Arial"/>
              </a:rPr>
              <a:t>event</a:t>
            </a:r>
            <a:endParaRPr sz="1300" dirty="0">
              <a:latin typeface="Arial"/>
              <a:cs typeface="Arial"/>
            </a:endParaRPr>
          </a:p>
          <a:p>
            <a:pPr marL="196850">
              <a:lnSpc>
                <a:spcPct val="100000"/>
              </a:lnSpc>
            </a:pPr>
            <a:r>
              <a:rPr sz="1300" b="1" spc="-5" dirty="0">
                <a:latin typeface="Arial"/>
                <a:cs typeface="Arial"/>
              </a:rPr>
              <a:t>C</a:t>
            </a:r>
            <a:r>
              <a:rPr sz="1300" spc="-5" dirty="0">
                <a:latin typeface="Arial"/>
                <a:cs typeface="Arial"/>
              </a:rPr>
              <a:t>: </a:t>
            </a:r>
            <a:r>
              <a:rPr sz="1300" dirty="0">
                <a:latin typeface="Arial"/>
                <a:cs typeface="Arial"/>
              </a:rPr>
              <a:t>Whole </a:t>
            </a:r>
            <a:r>
              <a:rPr sz="1300" spc="-5" dirty="0">
                <a:latin typeface="Arial"/>
                <a:cs typeface="Arial"/>
              </a:rPr>
              <a:t>brain autoencoder reveals latent space of brain state</a:t>
            </a:r>
            <a:r>
              <a:rPr sz="1300" spc="254" dirty="0">
                <a:latin typeface="Arial"/>
                <a:cs typeface="Arial"/>
              </a:rPr>
              <a:t> </a:t>
            </a:r>
            <a:r>
              <a:rPr sz="1300" spc="-5" dirty="0">
                <a:latin typeface="Arial"/>
                <a:cs typeface="Arial"/>
              </a:rPr>
              <a:t>transitions</a:t>
            </a:r>
            <a:endParaRPr sz="1300" dirty="0">
              <a:latin typeface="Arial"/>
              <a:cs typeface="Arial"/>
            </a:endParaRPr>
          </a:p>
        </p:txBody>
      </p:sp>
      <p:sp>
        <p:nvSpPr>
          <p:cNvPr id="30" name="object 30"/>
          <p:cNvSpPr txBox="1"/>
          <p:nvPr/>
        </p:nvSpPr>
        <p:spPr>
          <a:xfrm>
            <a:off x="918972" y="801623"/>
            <a:ext cx="2658110" cy="2557780"/>
          </a:xfrm>
          <a:prstGeom prst="rect">
            <a:avLst/>
          </a:prstGeom>
        </p:spPr>
        <p:txBody>
          <a:bodyPr vert="horz" wrap="square" lIns="0" tIns="9525" rIns="0" bIns="0" rtlCol="0">
            <a:spAutoFit/>
          </a:bodyPr>
          <a:lstStyle/>
          <a:p>
            <a:pPr marL="48895">
              <a:lnSpc>
                <a:spcPct val="100000"/>
              </a:lnSpc>
              <a:spcBef>
                <a:spcPts val="75"/>
              </a:spcBef>
            </a:pPr>
            <a:r>
              <a:rPr sz="1400" dirty="0">
                <a:latin typeface="Arial"/>
                <a:cs typeface="Arial"/>
              </a:rPr>
              <a:t>A</a:t>
            </a:r>
          </a:p>
          <a:p>
            <a:pPr>
              <a:lnSpc>
                <a:spcPct val="100000"/>
              </a:lnSpc>
            </a:pPr>
            <a:endParaRPr sz="1500" dirty="0">
              <a:latin typeface="Arial"/>
              <a:cs typeface="Arial"/>
            </a:endParaRPr>
          </a:p>
          <a:p>
            <a:pPr>
              <a:lnSpc>
                <a:spcPct val="100000"/>
              </a:lnSpc>
            </a:pPr>
            <a:endParaRPr sz="1500" dirty="0">
              <a:latin typeface="Arial"/>
              <a:cs typeface="Arial"/>
            </a:endParaRPr>
          </a:p>
          <a:p>
            <a:pPr>
              <a:lnSpc>
                <a:spcPct val="100000"/>
              </a:lnSpc>
            </a:pPr>
            <a:endParaRPr sz="1300" dirty="0">
              <a:latin typeface="Arial"/>
              <a:cs typeface="Arial"/>
            </a:endParaRPr>
          </a:p>
          <a:p>
            <a:pPr marL="1560195">
              <a:lnSpc>
                <a:spcPct val="100000"/>
              </a:lnSpc>
            </a:pPr>
            <a:r>
              <a:rPr sz="1400" b="1" spc="-10" dirty="0">
                <a:solidFill>
                  <a:srgbClr val="FF0000"/>
                </a:solidFill>
                <a:latin typeface="Arial"/>
                <a:cs typeface="Arial"/>
              </a:rPr>
              <a:t>???</a:t>
            </a:r>
            <a:endParaRPr sz="1400" dirty="0">
              <a:latin typeface="Arial"/>
              <a:cs typeface="Arial"/>
            </a:endParaRPr>
          </a:p>
        </p:txBody>
      </p:sp>
      <p:sp>
        <p:nvSpPr>
          <p:cNvPr id="31" name="object 31"/>
          <p:cNvSpPr txBox="1"/>
          <p:nvPr/>
        </p:nvSpPr>
        <p:spPr>
          <a:xfrm>
            <a:off x="5671058" y="789686"/>
            <a:ext cx="2331720" cy="2583180"/>
          </a:xfrm>
          <a:prstGeom prst="rect">
            <a:avLst/>
          </a:prstGeom>
        </p:spPr>
        <p:txBody>
          <a:bodyPr vert="horz" wrap="square" lIns="0" tIns="21590" rIns="0" bIns="0" rtlCol="0">
            <a:spAutoFit/>
          </a:bodyPr>
          <a:lstStyle/>
          <a:p>
            <a:pPr marL="104775">
              <a:lnSpc>
                <a:spcPct val="100000"/>
              </a:lnSpc>
              <a:spcBef>
                <a:spcPts val="170"/>
              </a:spcBef>
            </a:pPr>
            <a:r>
              <a:rPr sz="1400" dirty="0">
                <a:latin typeface="Arial"/>
                <a:cs typeface="Arial"/>
              </a:rPr>
              <a:t>C</a:t>
            </a:r>
            <a:endParaRPr sz="1400">
              <a:latin typeface="Arial"/>
              <a:cs typeface="Arial"/>
            </a:endParaRPr>
          </a:p>
          <a:p>
            <a:pPr marL="1172845" algn="ctr">
              <a:lnSpc>
                <a:spcPct val="100000"/>
              </a:lnSpc>
              <a:spcBef>
                <a:spcPts val="465"/>
              </a:spcBef>
            </a:pPr>
            <a:r>
              <a:rPr sz="1400" dirty="0">
                <a:latin typeface="Arial"/>
                <a:cs typeface="Arial"/>
              </a:rPr>
              <a:t>Latent</a:t>
            </a:r>
            <a:r>
              <a:rPr sz="1400" spc="-75" dirty="0">
                <a:latin typeface="Arial"/>
                <a:cs typeface="Arial"/>
              </a:rPr>
              <a:t> </a:t>
            </a:r>
            <a:r>
              <a:rPr sz="1400" dirty="0">
                <a:latin typeface="Arial"/>
                <a:cs typeface="Arial"/>
              </a:rPr>
              <a:t>space</a:t>
            </a:r>
            <a:endParaRPr sz="1400">
              <a:latin typeface="Arial"/>
              <a:cs typeface="Arial"/>
            </a:endParaRPr>
          </a:p>
          <a:p>
            <a:pPr marL="1226820" algn="ctr">
              <a:lnSpc>
                <a:spcPct val="100000"/>
              </a:lnSpc>
              <a:spcBef>
                <a:spcPts val="235"/>
              </a:spcBef>
            </a:pPr>
            <a:r>
              <a:rPr sz="900" spc="-5" dirty="0">
                <a:latin typeface="Arial"/>
                <a:cs typeface="Arial"/>
              </a:rPr>
              <a:t>brain </a:t>
            </a:r>
            <a:r>
              <a:rPr sz="900" dirty="0">
                <a:latin typeface="Arial"/>
                <a:cs typeface="Arial"/>
              </a:rPr>
              <a:t>state</a:t>
            </a:r>
            <a:r>
              <a:rPr sz="900" spc="-75" dirty="0">
                <a:latin typeface="Arial"/>
                <a:cs typeface="Arial"/>
              </a:rPr>
              <a:t> </a:t>
            </a:r>
            <a:r>
              <a:rPr sz="900" dirty="0">
                <a:latin typeface="Arial"/>
                <a:cs typeface="Arial"/>
              </a:rPr>
              <a:t>transitions</a:t>
            </a:r>
            <a:endParaRPr sz="900">
              <a:latin typeface="Arial"/>
              <a:cs typeface="Arial"/>
            </a:endParaRPr>
          </a:p>
          <a:p>
            <a:pPr>
              <a:lnSpc>
                <a:spcPct val="100000"/>
              </a:lnSpc>
            </a:pPr>
            <a:endParaRPr sz="1000">
              <a:latin typeface="Arial"/>
              <a:cs typeface="Arial"/>
            </a:endParaRPr>
          </a:p>
          <a:p>
            <a:pPr>
              <a:lnSpc>
                <a:spcPct val="100000"/>
              </a:lnSpc>
            </a:pPr>
            <a:endParaRPr sz="1000">
              <a:latin typeface="Arial"/>
              <a:cs typeface="Arial"/>
            </a:endParaRPr>
          </a:p>
          <a:p>
            <a:pPr marL="1184275" algn="ctr">
              <a:lnSpc>
                <a:spcPct val="100000"/>
              </a:lnSpc>
              <a:spcBef>
                <a:spcPts val="580"/>
              </a:spcBef>
              <a:tabLst>
                <a:tab pos="1474470" algn="l"/>
                <a:tab pos="1942464" algn="l"/>
              </a:tabLst>
            </a:pPr>
            <a:r>
              <a:rPr sz="1400" b="1" strike="sngStrike" dirty="0">
                <a:solidFill>
                  <a:srgbClr val="FF0000"/>
                </a:solidFill>
                <a:latin typeface="Arial"/>
                <a:cs typeface="Arial"/>
              </a:rPr>
              <a:t> 	</a:t>
            </a:r>
            <a:r>
              <a:rPr sz="1400" b="1" strike="sngStrike" spc="-5" dirty="0">
                <a:solidFill>
                  <a:srgbClr val="FF0000"/>
                </a:solidFill>
                <a:latin typeface="Arial"/>
                <a:cs typeface="Arial"/>
              </a:rPr>
              <a:t>???	</a:t>
            </a:r>
            <a:endParaRPr sz="1400">
              <a:latin typeface="Arial"/>
              <a:cs typeface="Arial"/>
            </a:endParaRPr>
          </a:p>
        </p:txBody>
      </p:sp>
      <p:sp>
        <p:nvSpPr>
          <p:cNvPr id="32" name="object 32"/>
          <p:cNvSpPr txBox="1"/>
          <p:nvPr/>
        </p:nvSpPr>
        <p:spPr>
          <a:xfrm>
            <a:off x="3674617" y="789686"/>
            <a:ext cx="1852930" cy="2583180"/>
          </a:xfrm>
          <a:prstGeom prst="rect">
            <a:avLst/>
          </a:prstGeom>
        </p:spPr>
        <p:txBody>
          <a:bodyPr vert="horz" wrap="square" lIns="0" tIns="15240" rIns="0" bIns="0" rtlCol="0">
            <a:spAutoFit/>
          </a:bodyPr>
          <a:lstStyle/>
          <a:p>
            <a:pPr marL="78740">
              <a:lnSpc>
                <a:spcPct val="100000"/>
              </a:lnSpc>
              <a:spcBef>
                <a:spcPts val="120"/>
              </a:spcBef>
            </a:pPr>
            <a:r>
              <a:rPr sz="1400" dirty="0">
                <a:latin typeface="Arial"/>
                <a:cs typeface="Arial"/>
              </a:rPr>
              <a:t>B</a:t>
            </a:r>
          </a:p>
          <a:p>
            <a:pPr>
              <a:lnSpc>
                <a:spcPct val="100000"/>
              </a:lnSpc>
            </a:pPr>
            <a:endParaRPr sz="1500" dirty="0">
              <a:latin typeface="Arial"/>
              <a:cs typeface="Arial"/>
            </a:endParaRPr>
          </a:p>
          <a:p>
            <a:pPr>
              <a:lnSpc>
                <a:spcPct val="100000"/>
              </a:lnSpc>
            </a:pPr>
            <a:endParaRPr sz="1500" dirty="0">
              <a:latin typeface="Arial"/>
              <a:cs typeface="Arial"/>
            </a:endParaRPr>
          </a:p>
          <a:p>
            <a:pPr>
              <a:lnSpc>
                <a:spcPct val="100000"/>
              </a:lnSpc>
            </a:pPr>
            <a:endParaRPr sz="1500" dirty="0">
              <a:latin typeface="Arial"/>
              <a:cs typeface="Arial"/>
            </a:endParaRPr>
          </a:p>
          <a:p>
            <a:pPr>
              <a:lnSpc>
                <a:spcPct val="100000"/>
              </a:lnSpc>
              <a:spcBef>
                <a:spcPts val="10"/>
              </a:spcBef>
            </a:pPr>
            <a:endParaRPr sz="1350" dirty="0">
              <a:latin typeface="Arial"/>
              <a:cs typeface="Arial"/>
            </a:endParaRPr>
          </a:p>
          <a:p>
            <a:pPr marL="22225" algn="ctr">
              <a:lnSpc>
                <a:spcPct val="100000"/>
              </a:lnSpc>
              <a:spcBef>
                <a:spcPts val="5"/>
              </a:spcBef>
            </a:pPr>
            <a:r>
              <a:rPr sz="1400" spc="5" dirty="0">
                <a:latin typeface="Arial"/>
                <a:cs typeface="Arial"/>
              </a:rPr>
              <a:t>...</a:t>
            </a:r>
            <a:endParaRPr sz="1400" dirty="0">
              <a:latin typeface="Arial"/>
              <a:cs typeface="Arial"/>
            </a:endParaRPr>
          </a:p>
          <a:p>
            <a:pPr marL="583565">
              <a:lnSpc>
                <a:spcPct val="100000"/>
              </a:lnSpc>
              <a:spcBef>
                <a:spcPts val="1165"/>
              </a:spcBef>
            </a:pPr>
            <a:r>
              <a:rPr sz="1400" b="1" spc="-10" dirty="0">
                <a:solidFill>
                  <a:srgbClr val="FF0000"/>
                </a:solidFill>
                <a:latin typeface="Arial"/>
                <a:cs typeface="Arial"/>
              </a:rPr>
              <a:t>???</a:t>
            </a:r>
            <a:endParaRPr sz="1400" dirty="0">
              <a:latin typeface="Arial"/>
              <a:cs typeface="Arial"/>
            </a:endParaRPr>
          </a:p>
        </p:txBody>
      </p:sp>
      <p:cxnSp>
        <p:nvCxnSpPr>
          <p:cNvPr id="37" name="Straight Arrow Connector 36">
            <a:extLst>
              <a:ext uri="{FF2B5EF4-FFF2-40B4-BE49-F238E27FC236}">
                <a16:creationId xmlns:a16="http://schemas.microsoft.com/office/drawing/2014/main" id="{2ED44F25-8B70-477B-9771-4A16F4183E30}"/>
              </a:ext>
            </a:extLst>
          </p:cNvPr>
          <p:cNvCxnSpPr>
            <a:cxnSpLocks/>
          </p:cNvCxnSpPr>
          <p:nvPr/>
        </p:nvCxnSpPr>
        <p:spPr>
          <a:xfrm flipV="1">
            <a:off x="2185239" y="2173224"/>
            <a:ext cx="176961" cy="445769"/>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40" name="Rectangle 39">
            <a:extLst>
              <a:ext uri="{FF2B5EF4-FFF2-40B4-BE49-F238E27FC236}">
                <a16:creationId xmlns:a16="http://schemas.microsoft.com/office/drawing/2014/main" id="{0742CDF8-A5E3-45F2-9157-38A7E97F37DC}"/>
              </a:ext>
            </a:extLst>
          </p:cNvPr>
          <p:cNvSpPr/>
          <p:nvPr/>
        </p:nvSpPr>
        <p:spPr>
          <a:xfrm>
            <a:off x="398762" y="2263177"/>
            <a:ext cx="2179443" cy="369332"/>
          </a:xfrm>
          <a:prstGeom prst="rect">
            <a:avLst/>
          </a:prstGeom>
        </p:spPr>
        <p:txBody>
          <a:bodyPr wrap="none">
            <a:spAutoFit/>
          </a:bodyPr>
          <a:lstStyle/>
          <a:p>
            <a:pPr marL="1560195">
              <a:lnSpc>
                <a:spcPct val="100000"/>
              </a:lnSpc>
            </a:pPr>
            <a:r>
              <a:rPr lang="en-GB" b="1" spc="-10" dirty="0">
                <a:solidFill>
                  <a:srgbClr val="FF0000"/>
                </a:solidFill>
                <a:latin typeface="Arial"/>
                <a:cs typeface="Arial"/>
              </a:rPr>
              <a:t>???</a:t>
            </a:r>
            <a:endParaRPr lang="en-GB"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424A8D-0D4F-41D7-B76B-57D4EE8AE264}"/>
              </a:ext>
            </a:extLst>
          </p:cNvPr>
          <p:cNvGrpSpPr/>
          <p:nvPr/>
        </p:nvGrpSpPr>
        <p:grpSpPr>
          <a:xfrm>
            <a:off x="1905000" y="730840"/>
            <a:ext cx="6019800" cy="2602910"/>
            <a:chOff x="1905000" y="666750"/>
            <a:chExt cx="5877457" cy="3211848"/>
          </a:xfrm>
        </p:grpSpPr>
        <p:sp>
          <p:nvSpPr>
            <p:cNvPr id="31" name="Rectangle 30">
              <a:extLst>
                <a:ext uri="{FF2B5EF4-FFF2-40B4-BE49-F238E27FC236}">
                  <a16:creationId xmlns:a16="http://schemas.microsoft.com/office/drawing/2014/main" id="{A5962F40-8853-4EA7-8958-AAC32E93191D}"/>
                </a:ext>
              </a:extLst>
            </p:cNvPr>
            <p:cNvSpPr/>
            <p:nvPr/>
          </p:nvSpPr>
          <p:spPr>
            <a:xfrm>
              <a:off x="1915058" y="1618364"/>
              <a:ext cx="4876800" cy="6579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 name="TextBox 3">
              <a:extLst>
                <a:ext uri="{FF2B5EF4-FFF2-40B4-BE49-F238E27FC236}">
                  <a16:creationId xmlns:a16="http://schemas.microsoft.com/office/drawing/2014/main" id="{32F6B1A3-44F0-4381-939C-D96360068B9A}"/>
                </a:ext>
              </a:extLst>
            </p:cNvPr>
            <p:cNvSpPr txBox="1"/>
            <p:nvPr/>
          </p:nvSpPr>
          <p:spPr>
            <a:xfrm>
              <a:off x="2524658" y="1651397"/>
              <a:ext cx="3857105" cy="683603"/>
            </a:xfrm>
            <a:prstGeom prst="rect">
              <a:avLst/>
            </a:prstGeom>
            <a:noFill/>
          </p:spPr>
          <p:txBody>
            <a:bodyPr wrap="square" rtlCol="0">
              <a:spAutoFit/>
            </a:bodyPr>
            <a:lstStyle/>
            <a:p>
              <a:r>
                <a:rPr lang="en-US" sz="1600" b="1" dirty="0"/>
                <a:t>Identify similar dynamical brain states </a:t>
              </a:r>
            </a:p>
            <a:p>
              <a:pPr algn="ctr"/>
              <a:r>
                <a:rPr lang="en-US" sz="1400" dirty="0"/>
                <a:t>( = global temporospatial patterns)</a:t>
              </a:r>
              <a:endParaRPr lang="en-GB" sz="1400" dirty="0"/>
            </a:p>
          </p:txBody>
        </p:sp>
        <p:sp>
          <p:nvSpPr>
            <p:cNvPr id="32" name="Rectangle 31">
              <a:extLst>
                <a:ext uri="{FF2B5EF4-FFF2-40B4-BE49-F238E27FC236}">
                  <a16:creationId xmlns:a16="http://schemas.microsoft.com/office/drawing/2014/main" id="{B71F0CDD-8F48-42F9-8353-A1B35888E963}"/>
                </a:ext>
              </a:extLst>
            </p:cNvPr>
            <p:cNvSpPr/>
            <p:nvPr/>
          </p:nvSpPr>
          <p:spPr>
            <a:xfrm>
              <a:off x="1915057" y="666750"/>
              <a:ext cx="5867399" cy="5786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3" name="Rectangle 32">
              <a:extLst>
                <a:ext uri="{FF2B5EF4-FFF2-40B4-BE49-F238E27FC236}">
                  <a16:creationId xmlns:a16="http://schemas.microsoft.com/office/drawing/2014/main" id="{0CAAC789-AD88-46C0-8CE8-9BB3DE20C986}"/>
                </a:ext>
              </a:extLst>
            </p:cNvPr>
            <p:cNvSpPr/>
            <p:nvPr/>
          </p:nvSpPr>
          <p:spPr>
            <a:xfrm>
              <a:off x="4314888" y="744471"/>
              <a:ext cx="954334" cy="417757"/>
            </a:xfrm>
            <a:prstGeom prst="rect">
              <a:avLst/>
            </a:prstGeom>
          </p:spPr>
          <p:txBody>
            <a:bodyPr wrap="none">
              <a:spAutoFit/>
            </a:bodyPr>
            <a:lstStyle/>
            <a:p>
              <a:r>
                <a:rPr lang="en-US" sz="1600" b="1" dirty="0"/>
                <a:t>Raw data</a:t>
              </a:r>
            </a:p>
          </p:txBody>
        </p:sp>
        <p:sp>
          <p:nvSpPr>
            <p:cNvPr id="34" name="Rectangle 33">
              <a:extLst>
                <a:ext uri="{FF2B5EF4-FFF2-40B4-BE49-F238E27FC236}">
                  <a16:creationId xmlns:a16="http://schemas.microsoft.com/office/drawing/2014/main" id="{F072A8F7-B79F-4C87-9700-955EA122FAD3}"/>
                </a:ext>
              </a:extLst>
            </p:cNvPr>
            <p:cNvSpPr/>
            <p:nvPr/>
          </p:nvSpPr>
          <p:spPr>
            <a:xfrm>
              <a:off x="1905000" y="2571750"/>
              <a:ext cx="5877457" cy="4798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5" name="Rectangle 34">
              <a:extLst>
                <a:ext uri="{FF2B5EF4-FFF2-40B4-BE49-F238E27FC236}">
                  <a16:creationId xmlns:a16="http://schemas.microsoft.com/office/drawing/2014/main" id="{9CF087DE-0AA6-4DC1-930B-D4655A2FEF58}"/>
                </a:ext>
              </a:extLst>
            </p:cNvPr>
            <p:cNvSpPr/>
            <p:nvPr/>
          </p:nvSpPr>
          <p:spPr>
            <a:xfrm>
              <a:off x="1947163" y="2647950"/>
              <a:ext cx="5031980" cy="417757"/>
            </a:xfrm>
            <a:prstGeom prst="rect">
              <a:avLst/>
            </a:prstGeom>
          </p:spPr>
          <p:txBody>
            <a:bodyPr wrap="none">
              <a:spAutoFit/>
            </a:bodyPr>
            <a:lstStyle/>
            <a:p>
              <a:r>
                <a:rPr lang="en-US" sz="1600" b="1" dirty="0"/>
                <a:t>Average over similar states to improve signal to noise ratio</a:t>
              </a:r>
            </a:p>
          </p:txBody>
        </p:sp>
        <p:sp>
          <p:nvSpPr>
            <p:cNvPr id="36" name="Arrow: Down 35">
              <a:extLst>
                <a:ext uri="{FF2B5EF4-FFF2-40B4-BE49-F238E27FC236}">
                  <a16:creationId xmlns:a16="http://schemas.microsoft.com/office/drawing/2014/main" id="{DCB1D9FC-750C-4F97-A362-5AB924F1C08E}"/>
                </a:ext>
              </a:extLst>
            </p:cNvPr>
            <p:cNvSpPr/>
            <p:nvPr/>
          </p:nvSpPr>
          <p:spPr>
            <a:xfrm>
              <a:off x="7172858" y="1276350"/>
              <a:ext cx="304800" cy="1219200"/>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7" name="Arrow: Down 36">
              <a:extLst>
                <a:ext uri="{FF2B5EF4-FFF2-40B4-BE49-F238E27FC236}">
                  <a16:creationId xmlns:a16="http://schemas.microsoft.com/office/drawing/2014/main" id="{25C67732-FB6E-4D8D-819F-D69DD12DEFE0}"/>
                </a:ext>
              </a:extLst>
            </p:cNvPr>
            <p:cNvSpPr/>
            <p:nvPr/>
          </p:nvSpPr>
          <p:spPr>
            <a:xfrm>
              <a:off x="4119559" y="2316328"/>
              <a:ext cx="249101" cy="255422"/>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8" name="Arrow: Down 37">
              <a:extLst>
                <a:ext uri="{FF2B5EF4-FFF2-40B4-BE49-F238E27FC236}">
                  <a16:creationId xmlns:a16="http://schemas.microsoft.com/office/drawing/2014/main" id="{60ECEAC1-3B7D-4D90-96FF-9DD054FAD889}"/>
                </a:ext>
              </a:extLst>
            </p:cNvPr>
            <p:cNvSpPr/>
            <p:nvPr/>
          </p:nvSpPr>
          <p:spPr>
            <a:xfrm>
              <a:off x="4123116" y="1273445"/>
              <a:ext cx="249101" cy="304800"/>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0" name="Rectangle 39">
              <a:extLst>
                <a:ext uri="{FF2B5EF4-FFF2-40B4-BE49-F238E27FC236}">
                  <a16:creationId xmlns:a16="http://schemas.microsoft.com/office/drawing/2014/main" id="{DE31825A-F02B-4C1E-8E98-0096B6AB42F9}"/>
                </a:ext>
              </a:extLst>
            </p:cNvPr>
            <p:cNvSpPr/>
            <p:nvPr/>
          </p:nvSpPr>
          <p:spPr>
            <a:xfrm>
              <a:off x="1921246" y="3447401"/>
              <a:ext cx="4642011" cy="4162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1" name="TextBox 40">
              <a:extLst>
                <a:ext uri="{FF2B5EF4-FFF2-40B4-BE49-F238E27FC236}">
                  <a16:creationId xmlns:a16="http://schemas.microsoft.com/office/drawing/2014/main" id="{C88624AA-7860-4590-8A24-AED92D594EDE}"/>
                </a:ext>
              </a:extLst>
            </p:cNvPr>
            <p:cNvSpPr txBox="1"/>
            <p:nvPr/>
          </p:nvSpPr>
          <p:spPr>
            <a:xfrm>
              <a:off x="2164394" y="3460841"/>
              <a:ext cx="4398864" cy="417757"/>
            </a:xfrm>
            <a:prstGeom prst="rect">
              <a:avLst/>
            </a:prstGeom>
            <a:noFill/>
          </p:spPr>
          <p:txBody>
            <a:bodyPr wrap="square" rtlCol="0">
              <a:spAutoFit/>
            </a:bodyPr>
            <a:lstStyle/>
            <a:p>
              <a:r>
                <a:rPr lang="en-US" sz="1600" b="1" dirty="0"/>
                <a:t>Identify local scale temporospatial patterns</a:t>
              </a:r>
            </a:p>
          </p:txBody>
        </p:sp>
        <p:sp>
          <p:nvSpPr>
            <p:cNvPr id="42" name="Arrow: Down 41">
              <a:extLst>
                <a:ext uri="{FF2B5EF4-FFF2-40B4-BE49-F238E27FC236}">
                  <a16:creationId xmlns:a16="http://schemas.microsoft.com/office/drawing/2014/main" id="{88F3C606-86CB-412F-84E6-B7E958031991}"/>
                </a:ext>
              </a:extLst>
            </p:cNvPr>
            <p:cNvSpPr/>
            <p:nvPr/>
          </p:nvSpPr>
          <p:spPr>
            <a:xfrm>
              <a:off x="4104861" y="3105150"/>
              <a:ext cx="249101" cy="255422"/>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14" name="Rectangle 13">
            <a:extLst>
              <a:ext uri="{FF2B5EF4-FFF2-40B4-BE49-F238E27FC236}">
                <a16:creationId xmlns:a16="http://schemas.microsoft.com/office/drawing/2014/main" id="{7B95F591-89F8-40CC-A54F-8885D9F495BB}"/>
              </a:ext>
            </a:extLst>
          </p:cNvPr>
          <p:cNvSpPr/>
          <p:nvPr/>
        </p:nvSpPr>
        <p:spPr>
          <a:xfrm>
            <a:off x="152400" y="3486150"/>
            <a:ext cx="9067489" cy="1723549"/>
          </a:xfrm>
          <a:prstGeom prst="rect">
            <a:avLst/>
          </a:prstGeom>
        </p:spPr>
        <p:txBody>
          <a:bodyPr wrap="square">
            <a:spAutoFit/>
          </a:bodyPr>
          <a:lstStyle/>
          <a:p>
            <a:r>
              <a:rPr lang="en-US" sz="1400" b="1" dirty="0"/>
              <a:t>Advantages:      </a:t>
            </a:r>
          </a:p>
          <a:p>
            <a:pPr marL="285750" indent="-285750">
              <a:buFont typeface="Arial" panose="020B0604020202020204" pitchFamily="34" charset="0"/>
              <a:buChar char="•"/>
            </a:pPr>
            <a:r>
              <a:rPr lang="en-US" sz="1600" dirty="0"/>
              <a:t>The contrast to the expected image can be used to identify similar dynamics (and not magnitude)</a:t>
            </a:r>
          </a:p>
          <a:p>
            <a:pPr marL="285750" indent="-285750">
              <a:buFont typeface="Arial" panose="020B0604020202020204" pitchFamily="34" charset="0"/>
              <a:buChar char="•"/>
            </a:pPr>
            <a:r>
              <a:rPr lang="en-US" sz="1600" dirty="0"/>
              <a:t>Averaging over data for similar states increases the signal to noise ratio</a:t>
            </a:r>
          </a:p>
          <a:p>
            <a:r>
              <a:rPr lang="en-US" sz="1600" dirty="0">
                <a:sym typeface="Wingdings" panose="05000000000000000000" pitchFamily="2" charset="2"/>
              </a:rPr>
              <a:t>      </a:t>
            </a:r>
            <a:r>
              <a:rPr lang="en-US" sz="1600" dirty="0"/>
              <a:t>One may hope to see travelling signals directly</a:t>
            </a:r>
          </a:p>
          <a:p>
            <a:r>
              <a:rPr lang="en-US" sz="1600" dirty="0">
                <a:sym typeface="Wingdings" panose="05000000000000000000" pitchFamily="2" charset="2"/>
              </a:rPr>
              <a:t>      One can confirm visually that retrieved vector fields capture the dynamics (sanity check)</a:t>
            </a:r>
            <a:endParaRPr lang="en-US" sz="1600" dirty="0"/>
          </a:p>
          <a:p>
            <a:endParaRPr lang="en-US" sz="1400" b="1" dirty="0"/>
          </a:p>
          <a:p>
            <a:endParaRPr lang="en-US" sz="1400" b="1" dirty="0"/>
          </a:p>
        </p:txBody>
      </p:sp>
      <p:sp>
        <p:nvSpPr>
          <p:cNvPr id="3" name="Rectangle 2">
            <a:extLst>
              <a:ext uri="{FF2B5EF4-FFF2-40B4-BE49-F238E27FC236}">
                <a16:creationId xmlns:a16="http://schemas.microsoft.com/office/drawing/2014/main" id="{68D702A5-5538-4295-B31F-4A5369FFA53B}"/>
              </a:ext>
            </a:extLst>
          </p:cNvPr>
          <p:cNvSpPr/>
          <p:nvPr/>
        </p:nvSpPr>
        <p:spPr>
          <a:xfrm>
            <a:off x="7534574" y="1494040"/>
            <a:ext cx="498855" cy="369332"/>
          </a:xfrm>
          <a:prstGeom prst="rect">
            <a:avLst/>
          </a:prstGeom>
        </p:spPr>
        <p:txBody>
          <a:bodyPr wrap="none">
            <a:spAutoFit/>
          </a:bodyPr>
          <a:lstStyle/>
          <a:p>
            <a:r>
              <a:rPr lang="en-US" dirty="0"/>
              <a:t>(…)</a:t>
            </a:r>
            <a:endParaRPr lang="en-GB" dirty="0"/>
          </a:p>
        </p:txBody>
      </p:sp>
      <p:sp>
        <p:nvSpPr>
          <p:cNvPr id="17" name="object 28">
            <a:extLst>
              <a:ext uri="{FF2B5EF4-FFF2-40B4-BE49-F238E27FC236}">
                <a16:creationId xmlns:a16="http://schemas.microsoft.com/office/drawing/2014/main" id="{A3BD3890-D422-4F96-AF10-2150DFB44FC1}"/>
              </a:ext>
            </a:extLst>
          </p:cNvPr>
          <p:cNvSpPr txBox="1">
            <a:spLocks/>
          </p:cNvSpPr>
          <p:nvPr/>
        </p:nvSpPr>
        <p:spPr>
          <a:xfrm>
            <a:off x="78739" y="149097"/>
            <a:ext cx="8660765" cy="25904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it-IT" sz="1600" b="1" kern="0" spc="-5" dirty="0">
                <a:solidFill>
                  <a:sysClr val="windowText" lastClr="000000"/>
                </a:solidFill>
              </a:rPr>
              <a:t>4.3 Global scale temporospatial patterns &amp; local scale patterns</a:t>
            </a:r>
            <a:endParaRPr lang="it-IT" sz="1600" kern="0" dirty="0">
              <a:solidFill>
                <a:sysClr val="windowText" lastClr="000000"/>
              </a:solidFill>
              <a:latin typeface="Arial"/>
              <a:cs typeface="Arial"/>
            </a:endParaRPr>
          </a:p>
        </p:txBody>
      </p:sp>
    </p:spTree>
    <p:extLst>
      <p:ext uri="{BB962C8B-B14F-4D97-AF65-F5344CB8AC3E}">
        <p14:creationId xmlns:p14="http://schemas.microsoft.com/office/powerpoint/2010/main" val="411073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lobal_pattern_example_1_in_contrast_to_expected_mean_image">
            <a:hlinkClick r:id="" action="ppaction://media"/>
            <a:extLst>
              <a:ext uri="{FF2B5EF4-FFF2-40B4-BE49-F238E27FC236}">
                <a16:creationId xmlns:a16="http://schemas.microsoft.com/office/drawing/2014/main" id="{97652056-90D7-410A-8673-6798A46590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8986" y="1657350"/>
            <a:ext cx="3268214" cy="2743200"/>
          </a:xfrm>
          <a:prstGeom prst="rect">
            <a:avLst/>
          </a:prstGeom>
        </p:spPr>
      </p:pic>
      <p:pic>
        <p:nvPicPr>
          <p:cNvPr id="5" name="global_pattern_example_2_in_contrast_to_expected_mean_image">
            <a:hlinkClick r:id="" action="ppaction://media"/>
            <a:extLst>
              <a:ext uri="{FF2B5EF4-FFF2-40B4-BE49-F238E27FC236}">
                <a16:creationId xmlns:a16="http://schemas.microsoft.com/office/drawing/2014/main" id="{9EC1D661-AA97-4514-866A-5993DB64B9B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969565" y="1657350"/>
            <a:ext cx="3260035" cy="2743200"/>
          </a:xfrm>
          <a:prstGeom prst="rect">
            <a:avLst/>
          </a:prstGeom>
        </p:spPr>
      </p:pic>
      <p:sp>
        <p:nvSpPr>
          <p:cNvPr id="6" name="object 28">
            <a:extLst>
              <a:ext uri="{FF2B5EF4-FFF2-40B4-BE49-F238E27FC236}">
                <a16:creationId xmlns:a16="http://schemas.microsoft.com/office/drawing/2014/main" id="{A3CBF2FF-48FA-468B-AD8F-263238997222}"/>
              </a:ext>
            </a:extLst>
          </p:cNvPr>
          <p:cNvSpPr txBox="1">
            <a:spLocks/>
          </p:cNvSpPr>
          <p:nvPr/>
        </p:nvSpPr>
        <p:spPr>
          <a:xfrm>
            <a:off x="78739" y="149097"/>
            <a:ext cx="8660765" cy="243656"/>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it-IT" sz="1500" b="1" kern="0" spc="-5" dirty="0">
                <a:solidFill>
                  <a:sysClr val="windowText" lastClr="000000"/>
                </a:solidFill>
              </a:rPr>
              <a:t>4.3 Global scale temporospatial patterns &amp; local scale patterns</a:t>
            </a:r>
            <a:endParaRPr lang="it-IT" sz="1500" kern="0" dirty="0">
              <a:solidFill>
                <a:sysClr val="windowText" lastClr="000000"/>
              </a:solidFill>
              <a:latin typeface="Arial"/>
              <a:cs typeface="Arial"/>
            </a:endParaRPr>
          </a:p>
        </p:txBody>
      </p:sp>
      <p:sp>
        <p:nvSpPr>
          <p:cNvPr id="7" name="object 28">
            <a:extLst>
              <a:ext uri="{FF2B5EF4-FFF2-40B4-BE49-F238E27FC236}">
                <a16:creationId xmlns:a16="http://schemas.microsoft.com/office/drawing/2014/main" id="{EA378029-051F-46E4-9900-DC3517188F8E}"/>
              </a:ext>
            </a:extLst>
          </p:cNvPr>
          <p:cNvSpPr txBox="1">
            <a:spLocks/>
          </p:cNvSpPr>
          <p:nvPr/>
        </p:nvSpPr>
        <p:spPr>
          <a:xfrm>
            <a:off x="1295400" y="1123950"/>
            <a:ext cx="8660765" cy="243656"/>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it-IT" sz="1500" b="1" kern="0" spc="-5" dirty="0">
                <a:solidFill>
                  <a:sysClr val="windowText" lastClr="000000"/>
                </a:solidFill>
              </a:rPr>
              <a:t>Two examples for global scale temporospatial patterns (contrast to expected image)</a:t>
            </a:r>
            <a:endParaRPr lang="it-IT" sz="1500" kern="0" dirty="0">
              <a:solidFill>
                <a:sysClr val="windowText" lastClr="000000"/>
              </a:solidFill>
              <a:latin typeface="Arial"/>
              <a:cs typeface="Arial"/>
            </a:endParaRPr>
          </a:p>
        </p:txBody>
      </p:sp>
    </p:spTree>
    <p:extLst>
      <p:ext uri="{BB962C8B-B14F-4D97-AF65-F5344CB8AC3E}">
        <p14:creationId xmlns:p14="http://schemas.microsoft.com/office/powerpoint/2010/main" val="160466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27</a:t>
            </a:fld>
            <a:endParaRPr dirty="0"/>
          </a:p>
        </p:txBody>
      </p:sp>
      <p:sp>
        <p:nvSpPr>
          <p:cNvPr id="3" name="object 3"/>
          <p:cNvSpPr txBox="1"/>
          <p:nvPr/>
        </p:nvSpPr>
        <p:spPr>
          <a:xfrm>
            <a:off x="175648" y="2281606"/>
            <a:ext cx="9040621" cy="580287"/>
          </a:xfrm>
          <a:prstGeom prst="rect">
            <a:avLst/>
          </a:prstGeom>
        </p:spPr>
        <p:txBody>
          <a:bodyPr vert="horz" wrap="square" lIns="0" tIns="13335" rIns="0" bIns="0" rtlCol="0">
            <a:spAutoFit/>
          </a:bodyPr>
          <a:lstStyle/>
          <a:p>
            <a:pPr marL="12065" algn="ctr">
              <a:lnSpc>
                <a:spcPct val="100000"/>
              </a:lnSpc>
              <a:spcBef>
                <a:spcPts val="105"/>
              </a:spcBef>
              <a:tabLst>
                <a:tab pos="278130" algn="l"/>
              </a:tabLst>
            </a:pPr>
            <a:r>
              <a:rPr lang="en-GB" b="1" spc="-5" dirty="0">
                <a:latin typeface="Arial"/>
                <a:cs typeface="Arial"/>
              </a:rPr>
              <a:t>Discussion:</a:t>
            </a:r>
          </a:p>
          <a:p>
            <a:pPr marL="12065">
              <a:lnSpc>
                <a:spcPct val="100000"/>
              </a:lnSpc>
              <a:spcBef>
                <a:spcPts val="105"/>
              </a:spcBef>
              <a:tabLst>
                <a:tab pos="278130" algn="l"/>
              </a:tabLst>
            </a:pPr>
            <a:r>
              <a:rPr lang="en-GB" b="1" spc="-5" dirty="0">
                <a:latin typeface="Arial"/>
                <a:cs typeface="Arial"/>
              </a:rPr>
              <a:t>A metric </a:t>
            </a:r>
            <a:r>
              <a:rPr lang="en-GB" b="1" dirty="0">
                <a:latin typeface="Arial"/>
                <a:cs typeface="Arial"/>
              </a:rPr>
              <a:t>for the complexity of brain</a:t>
            </a:r>
            <a:r>
              <a:rPr lang="en-GB" b="1" spc="-95" dirty="0">
                <a:latin typeface="Arial"/>
                <a:cs typeface="Arial"/>
              </a:rPr>
              <a:t> </a:t>
            </a:r>
            <a:r>
              <a:rPr lang="en-GB" b="1" dirty="0">
                <a:latin typeface="Arial"/>
                <a:cs typeface="Arial"/>
              </a:rPr>
              <a:t>activity based on temporospatial patterns?</a:t>
            </a:r>
            <a:endParaRPr dirty="0">
              <a:latin typeface="Arial"/>
              <a:cs typeface="Arial"/>
            </a:endParaRPr>
          </a:p>
        </p:txBody>
      </p:sp>
    </p:spTree>
    <p:extLst>
      <p:ext uri="{BB962C8B-B14F-4D97-AF65-F5344CB8AC3E}">
        <p14:creationId xmlns:p14="http://schemas.microsoft.com/office/powerpoint/2010/main" val="838232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823" y="133350"/>
            <a:ext cx="6931661"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latin typeface="Arial"/>
                <a:cs typeface="Arial"/>
              </a:rPr>
              <a:t>5. </a:t>
            </a:r>
            <a:r>
              <a:rPr sz="1800" b="1" spc="-5" dirty="0">
                <a:latin typeface="Arial"/>
                <a:cs typeface="Arial"/>
              </a:rPr>
              <a:t>A metric </a:t>
            </a:r>
            <a:r>
              <a:rPr sz="1800" b="1" dirty="0">
                <a:latin typeface="Arial"/>
                <a:cs typeface="Arial"/>
              </a:rPr>
              <a:t>for the complexity of brain</a:t>
            </a:r>
            <a:r>
              <a:rPr sz="1800" b="1" spc="-95" dirty="0">
                <a:latin typeface="Arial"/>
                <a:cs typeface="Arial"/>
              </a:rPr>
              <a:t> </a:t>
            </a:r>
            <a:r>
              <a:rPr sz="1800" b="1" dirty="0">
                <a:latin typeface="Arial"/>
                <a:cs typeface="Arial"/>
              </a:rPr>
              <a:t>activity</a:t>
            </a:r>
            <a:r>
              <a:rPr lang="en-US" sz="1800" b="1" dirty="0">
                <a:latin typeface="Arial"/>
                <a:cs typeface="Arial"/>
              </a:rPr>
              <a:t>?</a:t>
            </a:r>
            <a:endParaRPr sz="1800" dirty="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28</a:t>
            </a:fld>
            <a:endParaRPr dirty="0"/>
          </a:p>
        </p:txBody>
      </p:sp>
      <p:sp>
        <p:nvSpPr>
          <p:cNvPr id="3" name="object 3"/>
          <p:cNvSpPr txBox="1"/>
          <p:nvPr/>
        </p:nvSpPr>
        <p:spPr>
          <a:xfrm>
            <a:off x="457200" y="1352550"/>
            <a:ext cx="8088630" cy="2392322"/>
          </a:xfrm>
          <a:prstGeom prst="rect">
            <a:avLst/>
          </a:prstGeom>
        </p:spPr>
        <p:txBody>
          <a:bodyPr vert="horz" wrap="square" lIns="0" tIns="12065" rIns="0" bIns="0" rtlCol="0">
            <a:spAutoFit/>
          </a:bodyPr>
          <a:lstStyle/>
          <a:p>
            <a:pPr marL="299085" marR="265430" indent="-287020">
              <a:lnSpc>
                <a:spcPts val="1680"/>
              </a:lnSpc>
              <a:spcBef>
                <a:spcPts val="55"/>
              </a:spcBef>
              <a:buChar char="•"/>
              <a:tabLst>
                <a:tab pos="299085" algn="l"/>
                <a:tab pos="299720" algn="l"/>
              </a:tabLst>
            </a:pPr>
            <a:r>
              <a:rPr sz="1400" spc="-5" dirty="0">
                <a:latin typeface="Arial"/>
                <a:cs typeface="Arial"/>
              </a:rPr>
              <a:t>The Perturbational Complexity </a:t>
            </a:r>
            <a:r>
              <a:rPr sz="1400" dirty="0">
                <a:latin typeface="Arial"/>
                <a:cs typeface="Arial"/>
              </a:rPr>
              <a:t>Index is computed by compressing the (EEG) response to</a:t>
            </a:r>
            <a:r>
              <a:rPr sz="1400" spc="-229" dirty="0">
                <a:latin typeface="Arial"/>
                <a:cs typeface="Arial"/>
              </a:rPr>
              <a:t> </a:t>
            </a:r>
            <a:r>
              <a:rPr sz="1400" spc="-5" dirty="0">
                <a:latin typeface="Arial"/>
                <a:cs typeface="Arial"/>
              </a:rPr>
              <a:t>(TMS)  </a:t>
            </a:r>
            <a:r>
              <a:rPr sz="1400" dirty="0">
                <a:latin typeface="Arial"/>
                <a:cs typeface="Arial"/>
              </a:rPr>
              <a:t>stimulation</a:t>
            </a:r>
            <a:endParaRPr lang="de-DE" sz="1400" dirty="0">
              <a:latin typeface="Arial"/>
              <a:cs typeface="Arial"/>
            </a:endParaRPr>
          </a:p>
          <a:p>
            <a:pPr marL="12065" marR="265430">
              <a:lnSpc>
                <a:spcPts val="1680"/>
              </a:lnSpc>
              <a:spcBef>
                <a:spcPts val="55"/>
              </a:spcBef>
              <a:tabLst>
                <a:tab pos="299085" algn="l"/>
                <a:tab pos="299720" algn="l"/>
              </a:tabLst>
            </a:pPr>
            <a:endParaRPr sz="1400" dirty="0">
              <a:latin typeface="Arial"/>
              <a:cs typeface="Arial"/>
            </a:endParaRPr>
          </a:p>
          <a:p>
            <a:pPr marL="299085" indent="-287020">
              <a:lnSpc>
                <a:spcPts val="1625"/>
              </a:lnSpc>
              <a:buChar char="•"/>
              <a:tabLst>
                <a:tab pos="299085" algn="l"/>
                <a:tab pos="299720" algn="l"/>
              </a:tabLst>
            </a:pPr>
            <a:r>
              <a:rPr sz="1400" spc="-5" dirty="0">
                <a:latin typeface="Arial"/>
                <a:cs typeface="Arial"/>
              </a:rPr>
              <a:t>Autoencoders</a:t>
            </a:r>
            <a:r>
              <a:rPr sz="1400" spc="-35" dirty="0">
                <a:latin typeface="Arial"/>
                <a:cs typeface="Arial"/>
              </a:rPr>
              <a:t> </a:t>
            </a:r>
            <a:r>
              <a:rPr sz="1400" dirty="0">
                <a:latin typeface="Arial"/>
                <a:cs typeface="Arial"/>
              </a:rPr>
              <a:t>can</a:t>
            </a:r>
            <a:r>
              <a:rPr sz="1400" spc="-15" dirty="0">
                <a:latin typeface="Arial"/>
                <a:cs typeface="Arial"/>
              </a:rPr>
              <a:t> </a:t>
            </a:r>
            <a:r>
              <a:rPr sz="1400" dirty="0">
                <a:latin typeface="Arial"/>
                <a:cs typeface="Arial"/>
              </a:rPr>
              <a:t>be</a:t>
            </a:r>
            <a:r>
              <a:rPr sz="1400" spc="-15" dirty="0">
                <a:latin typeface="Arial"/>
                <a:cs typeface="Arial"/>
              </a:rPr>
              <a:t> </a:t>
            </a:r>
            <a:r>
              <a:rPr sz="1400" dirty="0">
                <a:latin typeface="Arial"/>
                <a:cs typeface="Arial"/>
              </a:rPr>
              <a:t>considered</a:t>
            </a:r>
            <a:r>
              <a:rPr sz="1400" spc="-40" dirty="0">
                <a:latin typeface="Arial"/>
                <a:cs typeface="Arial"/>
              </a:rPr>
              <a:t> </a:t>
            </a:r>
            <a:r>
              <a:rPr sz="1400" dirty="0">
                <a:latin typeface="Arial"/>
                <a:cs typeface="Arial"/>
              </a:rPr>
              <a:t>a</a:t>
            </a:r>
            <a:r>
              <a:rPr sz="1400" spc="-5" dirty="0">
                <a:latin typeface="Arial"/>
                <a:cs typeface="Arial"/>
              </a:rPr>
              <a:t> </a:t>
            </a:r>
            <a:r>
              <a:rPr sz="1400" dirty="0">
                <a:latin typeface="Arial"/>
                <a:cs typeface="Arial"/>
              </a:rPr>
              <a:t>compression</a:t>
            </a:r>
            <a:r>
              <a:rPr sz="1400" spc="-40" dirty="0">
                <a:latin typeface="Arial"/>
                <a:cs typeface="Arial"/>
              </a:rPr>
              <a:t> </a:t>
            </a:r>
            <a:r>
              <a:rPr sz="1400" dirty="0">
                <a:latin typeface="Arial"/>
                <a:cs typeface="Arial"/>
              </a:rPr>
              <a:t>technique.</a:t>
            </a:r>
            <a:r>
              <a:rPr sz="1400" spc="-35" dirty="0">
                <a:latin typeface="Arial"/>
                <a:cs typeface="Arial"/>
              </a:rPr>
              <a:t> </a:t>
            </a:r>
            <a:r>
              <a:rPr sz="1400" dirty="0">
                <a:latin typeface="Arial"/>
                <a:cs typeface="Arial"/>
              </a:rPr>
              <a:t>One</a:t>
            </a:r>
            <a:r>
              <a:rPr sz="1400" spc="-10" dirty="0">
                <a:latin typeface="Arial"/>
                <a:cs typeface="Arial"/>
              </a:rPr>
              <a:t> </a:t>
            </a:r>
            <a:r>
              <a:rPr sz="1400" dirty="0">
                <a:latin typeface="Arial"/>
                <a:cs typeface="Arial"/>
              </a:rPr>
              <a:t>can</a:t>
            </a:r>
            <a:r>
              <a:rPr sz="1400" spc="-25" dirty="0">
                <a:latin typeface="Arial"/>
                <a:cs typeface="Arial"/>
              </a:rPr>
              <a:t> </a:t>
            </a:r>
            <a:r>
              <a:rPr sz="1400" dirty="0">
                <a:latin typeface="Arial"/>
                <a:cs typeface="Arial"/>
              </a:rPr>
              <a:t>get</a:t>
            </a:r>
            <a:r>
              <a:rPr sz="1400" spc="-10" dirty="0">
                <a:latin typeface="Arial"/>
                <a:cs typeface="Arial"/>
              </a:rPr>
              <a:t> </a:t>
            </a:r>
            <a:r>
              <a:rPr sz="1400" dirty="0">
                <a:latin typeface="Arial"/>
                <a:cs typeface="Arial"/>
              </a:rPr>
              <a:t>a</a:t>
            </a:r>
            <a:r>
              <a:rPr sz="1400" spc="-5" dirty="0">
                <a:latin typeface="Arial"/>
                <a:cs typeface="Arial"/>
              </a:rPr>
              <a:t> </a:t>
            </a:r>
            <a:r>
              <a:rPr sz="1400" dirty="0">
                <a:latin typeface="Arial"/>
                <a:cs typeface="Arial"/>
              </a:rPr>
              <a:t>sparse</a:t>
            </a:r>
            <a:r>
              <a:rPr sz="1400" spc="-40" dirty="0">
                <a:latin typeface="Arial"/>
                <a:cs typeface="Arial"/>
              </a:rPr>
              <a:t> </a:t>
            </a:r>
            <a:r>
              <a:rPr sz="1400" spc="-5" dirty="0">
                <a:latin typeface="Arial"/>
                <a:cs typeface="Arial"/>
              </a:rPr>
              <a:t>representation</a:t>
            </a:r>
            <a:r>
              <a:rPr sz="1400" spc="-40" dirty="0">
                <a:latin typeface="Arial"/>
                <a:cs typeface="Arial"/>
              </a:rPr>
              <a:t> </a:t>
            </a:r>
            <a:r>
              <a:rPr sz="1400" spc="-10" dirty="0">
                <a:latin typeface="Arial"/>
                <a:cs typeface="Arial"/>
              </a:rPr>
              <a:t>of</a:t>
            </a:r>
            <a:endParaRPr sz="1400" dirty="0">
              <a:latin typeface="Arial"/>
              <a:cs typeface="Arial"/>
            </a:endParaRPr>
          </a:p>
          <a:p>
            <a:pPr marL="299085" marR="49530">
              <a:lnSpc>
                <a:spcPct val="100000"/>
              </a:lnSpc>
            </a:pPr>
            <a:r>
              <a:rPr sz="1400" dirty="0">
                <a:latin typeface="Arial"/>
                <a:cs typeface="Arial"/>
              </a:rPr>
              <a:t>the signal using an </a:t>
            </a:r>
            <a:r>
              <a:rPr sz="1400" spc="-5" dirty="0">
                <a:latin typeface="Arial"/>
                <a:cs typeface="Arial"/>
              </a:rPr>
              <a:t>autoencoder </a:t>
            </a:r>
            <a:r>
              <a:rPr sz="1400" dirty="0">
                <a:latin typeface="Arial"/>
                <a:cs typeface="Arial"/>
              </a:rPr>
              <a:t>trained on the vector fields. The latent </a:t>
            </a:r>
            <a:r>
              <a:rPr sz="1400" spc="-5" dirty="0">
                <a:latin typeface="Arial"/>
                <a:cs typeface="Arial"/>
              </a:rPr>
              <a:t>layer </a:t>
            </a:r>
            <a:r>
              <a:rPr sz="1400" dirty="0">
                <a:latin typeface="Arial"/>
                <a:cs typeface="Arial"/>
              </a:rPr>
              <a:t>activation can e.g. be  discretized and </a:t>
            </a:r>
            <a:r>
              <a:rPr sz="1400" spc="-5" dirty="0">
                <a:latin typeface="Arial"/>
                <a:cs typeface="Arial"/>
              </a:rPr>
              <a:t>compressed </a:t>
            </a:r>
            <a:r>
              <a:rPr sz="1400" dirty="0">
                <a:latin typeface="Arial"/>
                <a:cs typeface="Arial"/>
              </a:rPr>
              <a:t>using </a:t>
            </a:r>
            <a:r>
              <a:rPr sz="1400" spc="-5" dirty="0">
                <a:latin typeface="Arial"/>
                <a:cs typeface="Arial"/>
              </a:rPr>
              <a:t>RLE. The </a:t>
            </a:r>
            <a:r>
              <a:rPr sz="1400" dirty="0">
                <a:latin typeface="Arial"/>
                <a:cs typeface="Arial"/>
              </a:rPr>
              <a:t>entropy of the sparse </a:t>
            </a:r>
            <a:r>
              <a:rPr sz="1400" spc="-5" dirty="0">
                <a:latin typeface="Arial"/>
                <a:cs typeface="Arial"/>
              </a:rPr>
              <a:t>representation </a:t>
            </a:r>
            <a:r>
              <a:rPr sz="1400" dirty="0">
                <a:latin typeface="Arial"/>
                <a:cs typeface="Arial"/>
              </a:rPr>
              <a:t>can be  </a:t>
            </a:r>
            <a:r>
              <a:rPr sz="1400" spc="-5" dirty="0">
                <a:latin typeface="Arial"/>
                <a:cs typeface="Arial"/>
              </a:rPr>
              <a:t>computed.</a:t>
            </a:r>
            <a:endParaRPr lang="de-DE" sz="1400" spc="-5" dirty="0">
              <a:latin typeface="Arial"/>
              <a:cs typeface="Arial"/>
            </a:endParaRPr>
          </a:p>
          <a:p>
            <a:pPr marL="299085" marR="49530">
              <a:lnSpc>
                <a:spcPct val="100000"/>
              </a:lnSpc>
            </a:pPr>
            <a:endParaRPr sz="1400" dirty="0">
              <a:latin typeface="Arial"/>
              <a:cs typeface="Arial"/>
            </a:endParaRPr>
          </a:p>
          <a:p>
            <a:pPr marL="299085" marR="238760" indent="-287020">
              <a:lnSpc>
                <a:spcPct val="100000"/>
              </a:lnSpc>
              <a:buChar char="•"/>
              <a:tabLst>
                <a:tab pos="299085" algn="l"/>
                <a:tab pos="299720" algn="l"/>
              </a:tabLst>
            </a:pPr>
            <a:r>
              <a:rPr sz="1400" dirty="0">
                <a:latin typeface="Arial"/>
                <a:cs typeface="Arial"/>
              </a:rPr>
              <a:t>If</a:t>
            </a:r>
            <a:r>
              <a:rPr sz="1400" spc="-15" dirty="0">
                <a:latin typeface="Arial"/>
                <a:cs typeface="Arial"/>
              </a:rPr>
              <a:t> </a:t>
            </a:r>
            <a:r>
              <a:rPr sz="1400" dirty="0">
                <a:latin typeface="Arial"/>
                <a:cs typeface="Arial"/>
              </a:rPr>
              <a:t>one</a:t>
            </a:r>
            <a:r>
              <a:rPr sz="1400" spc="-20" dirty="0">
                <a:latin typeface="Arial"/>
                <a:cs typeface="Arial"/>
              </a:rPr>
              <a:t> </a:t>
            </a:r>
            <a:r>
              <a:rPr sz="1400" dirty="0">
                <a:latin typeface="Arial"/>
                <a:cs typeface="Arial"/>
              </a:rPr>
              <a:t>finds</a:t>
            </a:r>
            <a:r>
              <a:rPr sz="1400" spc="-30" dirty="0">
                <a:latin typeface="Arial"/>
                <a:cs typeface="Arial"/>
              </a:rPr>
              <a:t> </a:t>
            </a:r>
            <a:r>
              <a:rPr sz="1400" dirty="0">
                <a:latin typeface="Arial"/>
                <a:cs typeface="Arial"/>
              </a:rPr>
              <a:t>a</a:t>
            </a:r>
            <a:r>
              <a:rPr sz="1400" spc="-10" dirty="0">
                <a:latin typeface="Arial"/>
                <a:cs typeface="Arial"/>
              </a:rPr>
              <a:t> </a:t>
            </a:r>
            <a:r>
              <a:rPr sz="1400" dirty="0">
                <a:latin typeface="Arial"/>
                <a:cs typeface="Arial"/>
              </a:rPr>
              <a:t>higher</a:t>
            </a:r>
            <a:r>
              <a:rPr sz="1400" spc="-35" dirty="0">
                <a:latin typeface="Arial"/>
                <a:cs typeface="Arial"/>
              </a:rPr>
              <a:t> </a:t>
            </a:r>
            <a:r>
              <a:rPr sz="1400" dirty="0">
                <a:latin typeface="Arial"/>
                <a:cs typeface="Arial"/>
              </a:rPr>
              <a:t>compression</a:t>
            </a:r>
            <a:r>
              <a:rPr sz="1400" spc="-45" dirty="0">
                <a:latin typeface="Arial"/>
                <a:cs typeface="Arial"/>
              </a:rPr>
              <a:t> </a:t>
            </a:r>
            <a:r>
              <a:rPr sz="1400" dirty="0">
                <a:latin typeface="Arial"/>
                <a:cs typeface="Arial"/>
              </a:rPr>
              <a:t>ratio</a:t>
            </a:r>
            <a:r>
              <a:rPr lang="en-US" sz="1400" dirty="0">
                <a:latin typeface="Arial"/>
                <a:cs typeface="Arial"/>
              </a:rPr>
              <a:t> (/less entropy in the sparse representation)</a:t>
            </a:r>
            <a:r>
              <a:rPr sz="1400" spc="-30" dirty="0">
                <a:latin typeface="Arial"/>
                <a:cs typeface="Arial"/>
              </a:rPr>
              <a:t> </a:t>
            </a:r>
            <a:r>
              <a:rPr sz="1400" dirty="0">
                <a:latin typeface="Arial"/>
                <a:cs typeface="Arial"/>
              </a:rPr>
              <a:t>for</a:t>
            </a:r>
            <a:r>
              <a:rPr sz="1400" spc="-20" dirty="0">
                <a:latin typeface="Arial"/>
                <a:cs typeface="Arial"/>
              </a:rPr>
              <a:t> </a:t>
            </a:r>
            <a:r>
              <a:rPr sz="1400" dirty="0">
                <a:latin typeface="Arial"/>
                <a:cs typeface="Arial"/>
              </a:rPr>
              <a:t>deeper</a:t>
            </a:r>
            <a:r>
              <a:rPr sz="1400" spc="-35" dirty="0">
                <a:latin typeface="Arial"/>
                <a:cs typeface="Arial"/>
              </a:rPr>
              <a:t> </a:t>
            </a:r>
            <a:r>
              <a:rPr sz="1400" spc="-5" dirty="0">
                <a:latin typeface="Arial"/>
                <a:cs typeface="Arial"/>
              </a:rPr>
              <a:t>levels </a:t>
            </a:r>
            <a:r>
              <a:rPr sz="1400" dirty="0">
                <a:latin typeface="Arial"/>
                <a:cs typeface="Arial"/>
              </a:rPr>
              <a:t>of</a:t>
            </a:r>
            <a:r>
              <a:rPr sz="1400" spc="-15" dirty="0">
                <a:latin typeface="Arial"/>
                <a:cs typeface="Arial"/>
              </a:rPr>
              <a:t> </a:t>
            </a:r>
            <a:r>
              <a:rPr lang="en-GB" sz="1400" dirty="0">
                <a:latin typeface="Arial"/>
                <a:cs typeface="Arial"/>
              </a:rPr>
              <a:t>anaesthesia</a:t>
            </a:r>
            <a:r>
              <a:rPr sz="1400" spc="-45" dirty="0">
                <a:latin typeface="Arial"/>
                <a:cs typeface="Arial"/>
              </a:rPr>
              <a:t> </a:t>
            </a:r>
            <a:r>
              <a:rPr lang="de-DE" sz="1400" dirty="0">
                <a:latin typeface="Arial"/>
                <a:cs typeface="Arial"/>
              </a:rPr>
              <a:t>one may argue that it‘s </a:t>
            </a:r>
            <a:r>
              <a:rPr sz="1400" dirty="0">
                <a:latin typeface="Arial"/>
                <a:cs typeface="Arial"/>
              </a:rPr>
              <a:t>justified</a:t>
            </a:r>
            <a:r>
              <a:rPr sz="1400" spc="-45" dirty="0">
                <a:latin typeface="Arial"/>
                <a:cs typeface="Arial"/>
              </a:rPr>
              <a:t> </a:t>
            </a:r>
            <a:r>
              <a:rPr sz="1400" dirty="0">
                <a:latin typeface="Arial"/>
                <a:cs typeface="Arial"/>
              </a:rPr>
              <a:t>to</a:t>
            </a:r>
            <a:r>
              <a:rPr sz="1400" spc="-20" dirty="0">
                <a:latin typeface="Arial"/>
                <a:cs typeface="Arial"/>
              </a:rPr>
              <a:t> </a:t>
            </a:r>
            <a:r>
              <a:rPr sz="1400" dirty="0">
                <a:latin typeface="Arial"/>
                <a:cs typeface="Arial"/>
              </a:rPr>
              <a:t>assume</a:t>
            </a:r>
            <a:r>
              <a:rPr sz="1400" spc="-45" dirty="0">
                <a:latin typeface="Arial"/>
                <a:cs typeface="Arial"/>
              </a:rPr>
              <a:t> </a:t>
            </a:r>
            <a:r>
              <a:rPr sz="1400" dirty="0">
                <a:latin typeface="Arial"/>
                <a:cs typeface="Arial"/>
              </a:rPr>
              <a:t>a less complex</a:t>
            </a:r>
            <a:r>
              <a:rPr sz="1400" spc="-60" dirty="0">
                <a:latin typeface="Arial"/>
                <a:cs typeface="Arial"/>
              </a:rPr>
              <a:t> </a:t>
            </a:r>
            <a:r>
              <a:rPr lang="de-DE" sz="1400" dirty="0">
                <a:latin typeface="Arial"/>
                <a:cs typeface="Arial"/>
              </a:rPr>
              <a:t>brain state</a:t>
            </a:r>
          </a:p>
          <a:p>
            <a:pPr marL="12065" marR="238760">
              <a:lnSpc>
                <a:spcPct val="100000"/>
              </a:lnSpc>
              <a:tabLst>
                <a:tab pos="299085" algn="l"/>
                <a:tab pos="299720" algn="l"/>
              </a:tabLst>
            </a:pPr>
            <a:endParaRPr lang="de-DE" sz="1400" dirty="0">
              <a:latin typeface="Arial"/>
              <a:cs typeface="Arial"/>
            </a:endParaRPr>
          </a:p>
        </p:txBody>
      </p:sp>
      <p:sp>
        <p:nvSpPr>
          <p:cNvPr id="7" name="Rectangle 6">
            <a:extLst>
              <a:ext uri="{FF2B5EF4-FFF2-40B4-BE49-F238E27FC236}">
                <a16:creationId xmlns:a16="http://schemas.microsoft.com/office/drawing/2014/main" id="{2B93F01A-B031-4D32-ABEB-E4C5106F78A8}"/>
              </a:ext>
            </a:extLst>
          </p:cNvPr>
          <p:cNvSpPr/>
          <p:nvPr/>
        </p:nvSpPr>
        <p:spPr>
          <a:xfrm>
            <a:off x="78739" y="4324350"/>
            <a:ext cx="9141461" cy="307777"/>
          </a:xfrm>
          <a:prstGeom prst="rect">
            <a:avLst/>
          </a:prstGeom>
        </p:spPr>
        <p:txBody>
          <a:bodyPr wrap="square">
            <a:spAutoFit/>
          </a:bodyPr>
          <a:lstStyle/>
          <a:p>
            <a:pPr marL="12065" marR="238760">
              <a:lnSpc>
                <a:spcPct val="100000"/>
              </a:lnSpc>
              <a:tabLst>
                <a:tab pos="299085" algn="l"/>
                <a:tab pos="299720" algn="l"/>
              </a:tabLst>
            </a:pPr>
            <a:r>
              <a:rPr lang="de-DE" sz="1400" b="1" dirty="0">
                <a:latin typeface="Arial"/>
                <a:cs typeface="Arial"/>
              </a:rPr>
              <a:t>One may apply a complexity metric on the sparse representation retrieved by autoencoders</a:t>
            </a:r>
            <a:endParaRPr lang="en-GB" sz="1400" b="1" dirty="0">
              <a:latin typeface="Arial"/>
              <a:cs typeface="Arial"/>
            </a:endParaRPr>
          </a:p>
        </p:txBody>
      </p:sp>
    </p:spTree>
    <p:extLst>
      <p:ext uri="{BB962C8B-B14F-4D97-AF65-F5344CB8AC3E}">
        <p14:creationId xmlns:p14="http://schemas.microsoft.com/office/powerpoint/2010/main" val="1571212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746181-0857-40DA-B5F0-CC62C438F021}"/>
              </a:ext>
            </a:extLst>
          </p:cNvPr>
          <p:cNvSpPr txBox="1"/>
          <p:nvPr/>
        </p:nvSpPr>
        <p:spPr>
          <a:xfrm>
            <a:off x="304800" y="666750"/>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6E80FB86-D550-4F80-BB9D-8F36CB885270}"/>
              </a:ext>
            </a:extLst>
          </p:cNvPr>
          <p:cNvSpPr txBox="1"/>
          <p:nvPr/>
        </p:nvSpPr>
        <p:spPr>
          <a:xfrm>
            <a:off x="304800" y="971550"/>
            <a:ext cx="8382000" cy="923330"/>
          </a:xfrm>
          <a:prstGeom prst="rect">
            <a:avLst/>
          </a:prstGeom>
          <a:noFill/>
        </p:spPr>
        <p:txBody>
          <a:bodyPr wrap="square" rtlCol="0">
            <a:spAutoFit/>
          </a:bodyPr>
          <a:lstStyle/>
          <a:p>
            <a:r>
              <a:rPr lang="en-GB" dirty="0" err="1"/>
              <a:t>Gămănuţ</a:t>
            </a:r>
            <a:r>
              <a:rPr lang="en-GB" dirty="0"/>
              <a:t>, R., Kennedy, H., </a:t>
            </a:r>
            <a:r>
              <a:rPr lang="en-GB" dirty="0" err="1"/>
              <a:t>Toroczkai</a:t>
            </a:r>
            <a:r>
              <a:rPr lang="en-GB" dirty="0"/>
              <a:t>, Z., Van Essen, D., Knoblauch, K., &amp; Burkhalter, A. (2017). The mouse cortical interareal network reveals well defined connectivity profiles and an ultra dense cortical graph. </a:t>
            </a:r>
            <a:r>
              <a:rPr lang="en-GB" dirty="0" err="1"/>
              <a:t>bioRxiv</a:t>
            </a:r>
            <a:r>
              <a:rPr lang="en-GB" dirty="0"/>
              <a:t>, 156976.</a:t>
            </a:r>
          </a:p>
        </p:txBody>
      </p:sp>
      <p:sp>
        <p:nvSpPr>
          <p:cNvPr id="10" name="object 2">
            <a:extLst>
              <a:ext uri="{FF2B5EF4-FFF2-40B4-BE49-F238E27FC236}">
                <a16:creationId xmlns:a16="http://schemas.microsoft.com/office/drawing/2014/main" id="{C68396D4-3789-4ABE-B9B5-63DF5060A834}"/>
              </a:ext>
            </a:extLst>
          </p:cNvPr>
          <p:cNvSpPr txBox="1">
            <a:spLocks/>
          </p:cNvSpPr>
          <p:nvPr/>
        </p:nvSpPr>
        <p:spPr>
          <a:xfrm>
            <a:off x="76200" y="133350"/>
            <a:ext cx="6289675" cy="32060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GB" sz="2000" b="1" kern="0" spc="-5" dirty="0">
                <a:solidFill>
                  <a:sysClr val="windowText" lastClr="000000"/>
                </a:solidFill>
                <a:latin typeface="Arial"/>
                <a:cs typeface="Arial"/>
              </a:rPr>
              <a:t>8. Literature</a:t>
            </a:r>
            <a:endParaRPr lang="en-GB" sz="2000" kern="0" dirty="0">
              <a:solidFill>
                <a:sysClr val="windowText" lastClr="000000"/>
              </a:solidFill>
              <a:latin typeface="Arial"/>
              <a:cs typeface="Arial"/>
            </a:endParaRPr>
          </a:p>
        </p:txBody>
      </p:sp>
    </p:spTree>
    <p:extLst>
      <p:ext uri="{BB962C8B-B14F-4D97-AF65-F5344CB8AC3E}">
        <p14:creationId xmlns:p14="http://schemas.microsoft.com/office/powerpoint/2010/main" val="100061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a:t>
            </a:fld>
            <a:endParaRPr dirty="0"/>
          </a:p>
        </p:txBody>
      </p:sp>
      <p:sp>
        <p:nvSpPr>
          <p:cNvPr id="3" name="object 3"/>
          <p:cNvSpPr txBox="1"/>
          <p:nvPr/>
        </p:nvSpPr>
        <p:spPr>
          <a:xfrm>
            <a:off x="1752600" y="2114550"/>
            <a:ext cx="5627420" cy="382797"/>
          </a:xfrm>
          <a:prstGeom prst="rect">
            <a:avLst/>
          </a:prstGeom>
        </p:spPr>
        <p:txBody>
          <a:bodyPr vert="horz" wrap="square" lIns="0" tIns="13335" rIns="0" bIns="0" rtlCol="0">
            <a:spAutoFit/>
          </a:bodyPr>
          <a:lstStyle/>
          <a:p>
            <a:pPr marL="12065">
              <a:lnSpc>
                <a:spcPct val="100000"/>
              </a:lnSpc>
              <a:spcBef>
                <a:spcPts val="105"/>
              </a:spcBef>
              <a:tabLst>
                <a:tab pos="278130" algn="l"/>
              </a:tabLst>
            </a:pPr>
            <a:r>
              <a:rPr lang="de-DE" sz="2400" b="1" dirty="0">
                <a:latin typeface="Arial"/>
                <a:cs typeface="Arial"/>
              </a:rPr>
              <a:t>Motivation and Interest of Research</a:t>
            </a:r>
            <a:endParaRPr sz="2400" b="1" dirty="0">
              <a:latin typeface="Arial"/>
              <a:cs typeface="Arial"/>
            </a:endParaRPr>
          </a:p>
        </p:txBody>
      </p:sp>
    </p:spTree>
    <p:extLst>
      <p:ext uri="{BB962C8B-B14F-4D97-AF65-F5344CB8AC3E}">
        <p14:creationId xmlns:p14="http://schemas.microsoft.com/office/powerpoint/2010/main" val="2074512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71" y="138606"/>
            <a:ext cx="6931661" cy="274434"/>
          </a:xfrm>
          <a:prstGeom prst="rect">
            <a:avLst/>
          </a:prstGeom>
        </p:spPr>
        <p:txBody>
          <a:bodyPr vert="horz" wrap="square" lIns="0" tIns="12700" rIns="0" bIns="0" rtlCol="0">
            <a:spAutoFit/>
          </a:bodyPr>
          <a:lstStyle/>
          <a:p>
            <a:pPr marL="12700">
              <a:lnSpc>
                <a:spcPct val="100000"/>
              </a:lnSpc>
              <a:spcBef>
                <a:spcPts val="100"/>
              </a:spcBef>
            </a:pPr>
            <a:r>
              <a:rPr lang="en-US" sz="1700" b="1" spc="-5" dirty="0">
                <a:latin typeface="Arial"/>
                <a:cs typeface="Arial"/>
              </a:rPr>
              <a:t>7. </a:t>
            </a:r>
            <a:r>
              <a:rPr sz="1700" b="1" spc="-5" dirty="0">
                <a:latin typeface="Arial"/>
                <a:cs typeface="Arial"/>
              </a:rPr>
              <a:t>A metric </a:t>
            </a:r>
            <a:r>
              <a:rPr sz="1700" b="1" dirty="0">
                <a:latin typeface="Arial"/>
                <a:cs typeface="Arial"/>
              </a:rPr>
              <a:t>for the complexity of brain</a:t>
            </a:r>
            <a:r>
              <a:rPr sz="1700" b="1" spc="-95" dirty="0">
                <a:latin typeface="Arial"/>
                <a:cs typeface="Arial"/>
              </a:rPr>
              <a:t> </a:t>
            </a:r>
            <a:r>
              <a:rPr sz="1700" b="1" dirty="0">
                <a:latin typeface="Arial"/>
                <a:cs typeface="Arial"/>
              </a:rPr>
              <a:t>activity</a:t>
            </a:r>
            <a:r>
              <a:rPr lang="en-US" sz="1700" b="1" dirty="0">
                <a:latin typeface="Arial"/>
                <a:cs typeface="Arial"/>
              </a:rPr>
              <a:t>?</a:t>
            </a:r>
            <a:endParaRPr sz="1700" dirty="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30</a:t>
            </a:fld>
            <a:endParaRPr dirty="0"/>
          </a:p>
        </p:txBody>
      </p:sp>
      <p:sp>
        <p:nvSpPr>
          <p:cNvPr id="3" name="object 3"/>
          <p:cNvSpPr txBox="1"/>
          <p:nvPr/>
        </p:nvSpPr>
        <p:spPr>
          <a:xfrm>
            <a:off x="299720" y="661294"/>
            <a:ext cx="8544559" cy="4044056"/>
          </a:xfrm>
          <a:prstGeom prst="rect">
            <a:avLst/>
          </a:prstGeom>
        </p:spPr>
        <p:txBody>
          <a:bodyPr vert="horz" wrap="square" lIns="0" tIns="12065" rIns="0" bIns="0" rtlCol="0">
            <a:spAutoFit/>
          </a:bodyPr>
          <a:lstStyle/>
          <a:p>
            <a:pPr marL="12065" marR="238760">
              <a:lnSpc>
                <a:spcPct val="100000"/>
              </a:lnSpc>
              <a:tabLst>
                <a:tab pos="299085" algn="l"/>
                <a:tab pos="299720" algn="l"/>
              </a:tabLst>
            </a:pPr>
            <a:endParaRPr lang="en-GB" sz="1200" b="1" dirty="0">
              <a:latin typeface="Arial"/>
              <a:cs typeface="Arial"/>
            </a:endParaRPr>
          </a:p>
          <a:p>
            <a:pPr marL="12065" marR="238760">
              <a:lnSpc>
                <a:spcPct val="100000"/>
              </a:lnSpc>
              <a:tabLst>
                <a:tab pos="299085" algn="l"/>
                <a:tab pos="299720" algn="l"/>
              </a:tabLst>
            </a:pPr>
            <a:r>
              <a:rPr lang="en-GB" sz="1400" b="1" dirty="0">
                <a:latin typeface="Arial"/>
                <a:cs typeface="Arial"/>
              </a:rPr>
              <a:t>Limitation: Autoencoders are lossy compression</a:t>
            </a:r>
          </a:p>
          <a:p>
            <a:pPr marL="469265" marR="238760" lvl="1">
              <a:tabLst>
                <a:tab pos="299085" algn="l"/>
                <a:tab pos="299720" algn="l"/>
              </a:tabLst>
            </a:pPr>
            <a:endParaRPr lang="en-GB" sz="1200" dirty="0">
              <a:latin typeface="Arial"/>
              <a:cs typeface="Arial"/>
            </a:endParaRPr>
          </a:p>
          <a:p>
            <a:pPr marL="640715" marR="238760" lvl="1" indent="-171450">
              <a:buFont typeface="Arial" panose="020B0604020202020204" pitchFamily="34" charset="0"/>
              <a:buChar char="•"/>
              <a:tabLst>
                <a:tab pos="299085" algn="l"/>
                <a:tab pos="299720" algn="l"/>
              </a:tabLst>
            </a:pPr>
            <a:r>
              <a:rPr lang="en-GB" sz="1200" dirty="0">
                <a:latin typeface="Arial"/>
                <a:cs typeface="Arial"/>
              </a:rPr>
              <a:t>The value of the metric depends on the design of the autoencoder. Fewer latent layer neurons mean less accurate reconstructions but a higher compression ratio. </a:t>
            </a:r>
          </a:p>
          <a:p>
            <a:pPr marL="469265" marR="238760" lvl="1">
              <a:tabLst>
                <a:tab pos="299085" algn="l"/>
                <a:tab pos="299720" algn="l"/>
              </a:tabLst>
            </a:pPr>
            <a:endParaRPr lang="en-GB" sz="1200" dirty="0">
              <a:latin typeface="Arial"/>
              <a:cs typeface="Arial"/>
            </a:endParaRPr>
          </a:p>
          <a:p>
            <a:pPr marL="469265" marR="238760" lvl="1">
              <a:tabLst>
                <a:tab pos="299085" algn="l"/>
                <a:tab pos="299720" algn="l"/>
              </a:tabLst>
            </a:pPr>
            <a:r>
              <a:rPr lang="en-GB" sz="1200" dirty="0">
                <a:latin typeface="Arial"/>
                <a:cs typeface="Arial"/>
                <a:sym typeface="Wingdings" panose="05000000000000000000" pitchFamily="2" charset="2"/>
              </a:rPr>
              <a:t> O</a:t>
            </a:r>
            <a:r>
              <a:rPr lang="en-GB" sz="1200" dirty="0">
                <a:latin typeface="Arial"/>
                <a:cs typeface="Arial"/>
              </a:rPr>
              <a:t>ne may compare between conditions, but one may not retrieve an absolute value for the complexity.</a:t>
            </a:r>
          </a:p>
          <a:p>
            <a:pPr marL="469265" marR="238760" lvl="1">
              <a:tabLst>
                <a:tab pos="299085" algn="l"/>
                <a:tab pos="299720" algn="l"/>
              </a:tabLst>
            </a:pPr>
            <a:endParaRPr lang="en-GB" sz="1200" dirty="0">
              <a:latin typeface="Arial"/>
              <a:cs typeface="Arial"/>
            </a:endParaRPr>
          </a:p>
          <a:p>
            <a:pPr marL="469265" marR="238760" lvl="1">
              <a:tabLst>
                <a:tab pos="299085" algn="l"/>
                <a:tab pos="299720" algn="l"/>
              </a:tabLst>
            </a:pPr>
            <a:endParaRPr lang="en-GB" sz="1200" dirty="0">
              <a:latin typeface="Arial"/>
              <a:cs typeface="Arial"/>
            </a:endParaRPr>
          </a:p>
          <a:p>
            <a:pPr marL="12065" marR="238760">
              <a:lnSpc>
                <a:spcPct val="100000"/>
              </a:lnSpc>
              <a:tabLst>
                <a:tab pos="299085" algn="l"/>
                <a:tab pos="299720" algn="l"/>
              </a:tabLst>
            </a:pPr>
            <a:r>
              <a:rPr lang="en-GB" sz="1400" b="1" dirty="0">
                <a:latin typeface="Arial"/>
                <a:cs typeface="Arial"/>
              </a:rPr>
              <a:t>Challenge: Bias in data or due to training?</a:t>
            </a:r>
          </a:p>
          <a:p>
            <a:pPr marL="12065" marR="238760">
              <a:lnSpc>
                <a:spcPct val="100000"/>
              </a:lnSpc>
              <a:tabLst>
                <a:tab pos="299085" algn="l"/>
                <a:tab pos="299720" algn="l"/>
              </a:tabLst>
            </a:pPr>
            <a:r>
              <a:rPr lang="en-GB" sz="1200" b="1" dirty="0">
                <a:latin typeface="Arial"/>
                <a:cs typeface="Arial"/>
              </a:rPr>
              <a:t> </a:t>
            </a:r>
          </a:p>
          <a:p>
            <a:pPr marL="12065" marR="238760">
              <a:lnSpc>
                <a:spcPct val="100000"/>
              </a:lnSpc>
              <a:tabLst>
                <a:tab pos="299085" algn="l"/>
                <a:tab pos="299720" algn="l"/>
              </a:tabLst>
            </a:pPr>
            <a:r>
              <a:rPr lang="en-GB" sz="1200" dirty="0">
                <a:latin typeface="Arial"/>
                <a:cs typeface="Arial"/>
              </a:rPr>
              <a:t>	If some categories are underrepresented in the data (maybe important temporospatial patterns) the ANN is 	likely not to encode them.</a:t>
            </a:r>
          </a:p>
          <a:p>
            <a:pPr marL="12065" marR="238760">
              <a:lnSpc>
                <a:spcPct val="100000"/>
              </a:lnSpc>
              <a:tabLst>
                <a:tab pos="299085" algn="l"/>
                <a:tab pos="299720" algn="l"/>
              </a:tabLst>
            </a:pPr>
            <a:endParaRPr lang="en-GB" sz="1200" dirty="0">
              <a:latin typeface="Arial"/>
              <a:cs typeface="Arial"/>
            </a:endParaRPr>
          </a:p>
          <a:p>
            <a:pPr marL="12065" marR="238760">
              <a:lnSpc>
                <a:spcPct val="100000"/>
              </a:lnSpc>
              <a:tabLst>
                <a:tab pos="299085" algn="l"/>
                <a:tab pos="299720" algn="l"/>
              </a:tabLst>
            </a:pPr>
            <a:r>
              <a:rPr lang="en-GB" sz="1200" dirty="0">
                <a:latin typeface="Arial"/>
                <a:cs typeface="Arial"/>
              </a:rPr>
              <a:t>	Is the magnitude of pixel values or the spatial structure of the input important?</a:t>
            </a:r>
          </a:p>
          <a:p>
            <a:pPr marL="12065" marR="238760">
              <a:lnSpc>
                <a:spcPct val="100000"/>
              </a:lnSpc>
              <a:tabLst>
                <a:tab pos="299085" algn="l"/>
                <a:tab pos="299720" algn="l"/>
              </a:tabLst>
            </a:pPr>
            <a:r>
              <a:rPr lang="en-GB" sz="1200" dirty="0">
                <a:latin typeface="Arial"/>
                <a:cs typeface="Arial"/>
              </a:rPr>
              <a:t>	Autoencoders optimize the reconstruction loss which is large when there is a large absolute mismatch (SSE).</a:t>
            </a:r>
          </a:p>
          <a:p>
            <a:pPr marL="12065" marR="238760">
              <a:lnSpc>
                <a:spcPct val="100000"/>
              </a:lnSpc>
              <a:tabLst>
                <a:tab pos="299085" algn="l"/>
                <a:tab pos="299720" algn="l"/>
              </a:tabLst>
            </a:pPr>
            <a:r>
              <a:rPr lang="en-GB" sz="1200" dirty="0">
                <a:latin typeface="Arial"/>
                <a:cs typeface="Arial"/>
              </a:rPr>
              <a:t>	Slow wave anaesthesia is be very different up state anaesthesia.</a:t>
            </a:r>
          </a:p>
          <a:p>
            <a:pPr marL="12065" marR="238760">
              <a:lnSpc>
                <a:spcPct val="100000"/>
              </a:lnSpc>
              <a:tabLst>
                <a:tab pos="299085" algn="l"/>
                <a:tab pos="299720" algn="l"/>
              </a:tabLst>
            </a:pPr>
            <a:endParaRPr lang="en-GB" sz="1200" dirty="0">
              <a:latin typeface="Arial"/>
              <a:cs typeface="Arial"/>
            </a:endParaRPr>
          </a:p>
          <a:p>
            <a:pPr marL="12065" marR="238760">
              <a:tabLst>
                <a:tab pos="299085" algn="l"/>
                <a:tab pos="299720" algn="l"/>
              </a:tabLst>
            </a:pPr>
            <a:r>
              <a:rPr lang="en-GB" sz="1400" b="1" dirty="0">
                <a:latin typeface="Arial"/>
                <a:cs typeface="Arial"/>
              </a:rPr>
              <a:t>How about other conditions?</a:t>
            </a:r>
          </a:p>
          <a:p>
            <a:pPr marL="12065" marR="238760">
              <a:tabLst>
                <a:tab pos="299085" algn="l"/>
                <a:tab pos="299720" algn="l"/>
              </a:tabLst>
            </a:pPr>
            <a:r>
              <a:rPr lang="en-GB" sz="1400" dirty="0">
                <a:latin typeface="Arial"/>
                <a:cs typeface="Arial"/>
              </a:rPr>
              <a:t>	In slow wave anaesthesia </a:t>
            </a:r>
            <a:r>
              <a:rPr lang="en-GB" sz="1400" dirty="0">
                <a:latin typeface="Arial"/>
                <a:cs typeface="Arial"/>
                <a:sym typeface="Wingdings" panose="05000000000000000000" pitchFamily="2" charset="2"/>
              </a:rPr>
              <a:t>there are</a:t>
            </a:r>
            <a:r>
              <a:rPr lang="en-GB" sz="1400" dirty="0">
                <a:latin typeface="Arial"/>
                <a:cs typeface="Arial"/>
              </a:rPr>
              <a:t> patterns in the </a:t>
            </a:r>
            <a:r>
              <a:rPr lang="en-GB" sz="1400" i="1" dirty="0">
                <a:latin typeface="Arial"/>
                <a:cs typeface="Arial"/>
              </a:rPr>
              <a:t>most substantial effect (details removed)</a:t>
            </a:r>
          </a:p>
          <a:p>
            <a:pPr marL="12065" marR="238760">
              <a:tabLst>
                <a:tab pos="299085" algn="l"/>
                <a:tab pos="299720" algn="l"/>
              </a:tabLst>
            </a:pPr>
            <a:r>
              <a:rPr lang="en-GB" sz="1400" i="1" dirty="0">
                <a:latin typeface="Arial"/>
                <a:cs typeface="Arial"/>
              </a:rPr>
              <a:t>	</a:t>
            </a:r>
            <a:r>
              <a:rPr lang="en-GB" sz="1400" dirty="0">
                <a:latin typeface="Arial"/>
                <a:cs typeface="Arial"/>
              </a:rPr>
              <a:t>This is due to the transition between up-states and down states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31</a:t>
            </a:fld>
            <a:endParaRPr dirty="0"/>
          </a:p>
        </p:txBody>
      </p:sp>
      <p:sp>
        <p:nvSpPr>
          <p:cNvPr id="3" name="object 3"/>
          <p:cNvSpPr txBox="1"/>
          <p:nvPr/>
        </p:nvSpPr>
        <p:spPr>
          <a:xfrm>
            <a:off x="1676400" y="2190750"/>
            <a:ext cx="6389420" cy="382797"/>
          </a:xfrm>
          <a:prstGeom prst="rect">
            <a:avLst/>
          </a:prstGeom>
        </p:spPr>
        <p:txBody>
          <a:bodyPr vert="horz" wrap="square" lIns="0" tIns="13335" rIns="0" bIns="0" rtlCol="0">
            <a:spAutoFit/>
          </a:bodyPr>
          <a:lstStyle/>
          <a:p>
            <a:pPr marL="12065">
              <a:lnSpc>
                <a:spcPct val="100000"/>
              </a:lnSpc>
              <a:spcBef>
                <a:spcPts val="105"/>
              </a:spcBef>
              <a:tabLst>
                <a:tab pos="278130" algn="l"/>
              </a:tabLst>
            </a:pPr>
            <a:r>
              <a:rPr lang="de-DE" sz="2400" b="1" spc="-5" dirty="0">
                <a:latin typeface="Arial"/>
                <a:cs typeface="Arial"/>
              </a:rPr>
              <a:t>Notes on open questions / possibilities</a:t>
            </a:r>
            <a:endParaRPr sz="2400" dirty="0">
              <a:latin typeface="Arial"/>
              <a:cs typeface="Arial"/>
            </a:endParaRPr>
          </a:p>
        </p:txBody>
      </p:sp>
    </p:spTree>
    <p:extLst>
      <p:ext uri="{BB962C8B-B14F-4D97-AF65-F5344CB8AC3E}">
        <p14:creationId xmlns:p14="http://schemas.microsoft.com/office/powerpoint/2010/main" val="2639776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61341"/>
            <a:ext cx="32258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a:t>
            </a:r>
            <a:endParaRPr sz="28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32</a:t>
            </a:fld>
            <a:endParaRPr dirty="0"/>
          </a:p>
        </p:txBody>
      </p:sp>
      <p:sp>
        <p:nvSpPr>
          <p:cNvPr id="3" name="object 3"/>
          <p:cNvSpPr txBox="1"/>
          <p:nvPr/>
        </p:nvSpPr>
        <p:spPr>
          <a:xfrm>
            <a:off x="372262" y="989456"/>
            <a:ext cx="8057515" cy="684162"/>
          </a:xfrm>
          <a:prstGeom prst="rect">
            <a:avLst/>
          </a:prstGeom>
        </p:spPr>
        <p:txBody>
          <a:bodyPr vert="horz" wrap="square" lIns="0" tIns="12065" rIns="0" bIns="0" rtlCol="0">
            <a:spAutoFit/>
          </a:bodyPr>
          <a:lstStyle/>
          <a:p>
            <a:pPr marL="12700">
              <a:lnSpc>
                <a:spcPct val="100000"/>
              </a:lnSpc>
              <a:spcBef>
                <a:spcPts val="95"/>
              </a:spcBef>
            </a:pPr>
            <a:r>
              <a:rPr lang="de-DE" sz="1400" b="1" dirty="0">
                <a:latin typeface="Arial"/>
                <a:cs typeface="Arial"/>
              </a:rPr>
              <a:t>Ehance data (flip &amp; rotate) aiming at detection of rotation invariant patterns?</a:t>
            </a:r>
          </a:p>
          <a:p>
            <a:pPr marL="12700">
              <a:lnSpc>
                <a:spcPct val="100000"/>
              </a:lnSpc>
              <a:spcBef>
                <a:spcPts val="95"/>
              </a:spcBef>
            </a:pPr>
            <a:endParaRPr lang="de-DE" sz="1400" b="1" dirty="0">
              <a:latin typeface="Arial"/>
              <a:cs typeface="Arial"/>
            </a:endParaRPr>
          </a:p>
          <a:p>
            <a:pPr marL="12700">
              <a:lnSpc>
                <a:spcPct val="100000"/>
              </a:lnSpc>
              <a:spcBef>
                <a:spcPts val="95"/>
              </a:spcBef>
            </a:pPr>
            <a:r>
              <a:rPr lang="de-DE" sz="1400" b="1" dirty="0">
                <a:latin typeface="Arial"/>
                <a:cs typeface="Arial"/>
              </a:rPr>
              <a:t>If one wants to detect rotation invariant features? How do that with autoencoders?</a:t>
            </a:r>
            <a:endParaRPr sz="1400" b="1" dirty="0">
              <a:latin typeface="Arial"/>
              <a:cs typeface="Arial"/>
            </a:endParaRPr>
          </a:p>
        </p:txBody>
      </p:sp>
    </p:spTree>
    <p:extLst>
      <p:ext uri="{BB962C8B-B14F-4D97-AF65-F5344CB8AC3E}">
        <p14:creationId xmlns:p14="http://schemas.microsoft.com/office/powerpoint/2010/main" val="4151494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30933" y="710545"/>
            <a:ext cx="2222712" cy="375854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8739" y="118617"/>
            <a:ext cx="5567045" cy="391160"/>
          </a:xfrm>
          <a:prstGeom prst="rect">
            <a:avLst/>
          </a:prstGeom>
        </p:spPr>
        <p:txBody>
          <a:bodyPr vert="horz" wrap="square" lIns="0" tIns="12700" rIns="0" bIns="0" rtlCol="0">
            <a:spAutoFit/>
          </a:bodyPr>
          <a:lstStyle/>
          <a:p>
            <a:pPr marL="12700">
              <a:lnSpc>
                <a:spcPct val="100000"/>
              </a:lnSpc>
              <a:spcBef>
                <a:spcPts val="100"/>
              </a:spcBef>
            </a:pPr>
            <a:r>
              <a:rPr sz="2400" spc="-5" dirty="0"/>
              <a:t>Preprocessing </a:t>
            </a:r>
            <a:r>
              <a:rPr sz="2400" dirty="0"/>
              <a:t>&amp; vector </a:t>
            </a:r>
            <a:r>
              <a:rPr sz="2400" spc="-5" dirty="0"/>
              <a:t>field</a:t>
            </a:r>
            <a:r>
              <a:rPr sz="2400" spc="50" dirty="0"/>
              <a:t> </a:t>
            </a:r>
            <a:r>
              <a:rPr sz="2400" spc="-5" dirty="0"/>
              <a:t>computation</a:t>
            </a:r>
            <a:endParaRPr sz="2400"/>
          </a:p>
        </p:txBody>
      </p:sp>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6" name="object 6"/>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7" name="object 7"/>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33</a:t>
            </a:fld>
            <a:endParaRPr dirty="0"/>
          </a:p>
        </p:txBody>
      </p:sp>
      <p:sp>
        <p:nvSpPr>
          <p:cNvPr id="4" name="object 4"/>
          <p:cNvSpPr txBox="1"/>
          <p:nvPr/>
        </p:nvSpPr>
        <p:spPr>
          <a:xfrm>
            <a:off x="194868" y="763270"/>
            <a:ext cx="6542405" cy="3491340"/>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Arial"/>
                <a:cs typeface="Arial"/>
              </a:rPr>
              <a:t>Removing </a:t>
            </a:r>
            <a:r>
              <a:rPr sz="1400" b="1" dirty="0">
                <a:latin typeface="Arial"/>
                <a:cs typeface="Arial"/>
              </a:rPr>
              <a:t>details results in </a:t>
            </a:r>
            <a:r>
              <a:rPr sz="1400" b="1" spc="-5" dirty="0">
                <a:latin typeface="Arial"/>
                <a:cs typeface="Arial"/>
              </a:rPr>
              <a:t>more robust </a:t>
            </a:r>
            <a:r>
              <a:rPr sz="1400" b="1" spc="-15" dirty="0">
                <a:latin typeface="Arial"/>
                <a:cs typeface="Arial"/>
              </a:rPr>
              <a:t>yet </a:t>
            </a:r>
            <a:r>
              <a:rPr sz="1400" b="1" dirty="0">
                <a:latin typeface="Arial"/>
                <a:cs typeface="Arial"/>
              </a:rPr>
              <a:t>rather less </a:t>
            </a:r>
            <a:r>
              <a:rPr sz="1400" b="1" spc="-5" dirty="0">
                <a:latin typeface="Arial"/>
                <a:cs typeface="Arial"/>
              </a:rPr>
              <a:t>complex</a:t>
            </a:r>
            <a:r>
              <a:rPr sz="1400" b="1" spc="-155" dirty="0">
                <a:latin typeface="Arial"/>
                <a:cs typeface="Arial"/>
              </a:rPr>
              <a:t> </a:t>
            </a:r>
            <a:r>
              <a:rPr sz="1400" b="1" dirty="0">
                <a:latin typeface="Arial"/>
                <a:cs typeface="Arial"/>
              </a:rPr>
              <a:t>measures</a:t>
            </a:r>
            <a:endParaRPr sz="1400" dirty="0">
              <a:latin typeface="Arial"/>
              <a:cs typeface="Arial"/>
            </a:endParaRPr>
          </a:p>
          <a:p>
            <a:pPr marL="756285" indent="-287020" algn="just">
              <a:lnSpc>
                <a:spcPct val="100000"/>
              </a:lnSpc>
              <a:buChar char="•"/>
              <a:tabLst>
                <a:tab pos="756920" algn="l"/>
              </a:tabLst>
            </a:pPr>
            <a:r>
              <a:rPr sz="1400" spc="-5" dirty="0">
                <a:latin typeface="Arial"/>
                <a:cs typeface="Arial"/>
              </a:rPr>
              <a:t>How </a:t>
            </a:r>
            <a:r>
              <a:rPr sz="1400" dirty="0">
                <a:latin typeface="Arial"/>
                <a:cs typeface="Arial"/>
              </a:rPr>
              <a:t>many details should </a:t>
            </a:r>
            <a:r>
              <a:rPr sz="1400" spc="-5" dirty="0">
                <a:latin typeface="Arial"/>
                <a:cs typeface="Arial"/>
              </a:rPr>
              <a:t>be</a:t>
            </a:r>
            <a:r>
              <a:rPr sz="1400" spc="-90" dirty="0">
                <a:latin typeface="Arial"/>
                <a:cs typeface="Arial"/>
              </a:rPr>
              <a:t> </a:t>
            </a:r>
            <a:r>
              <a:rPr sz="1400" spc="-5" dirty="0">
                <a:latin typeface="Arial"/>
                <a:cs typeface="Arial"/>
              </a:rPr>
              <a:t>removed</a:t>
            </a:r>
            <a:endParaRPr sz="1400" dirty="0">
              <a:latin typeface="Arial"/>
              <a:cs typeface="Arial"/>
            </a:endParaRPr>
          </a:p>
          <a:p>
            <a:pPr marL="765175" algn="just">
              <a:lnSpc>
                <a:spcPct val="100000"/>
              </a:lnSpc>
            </a:pPr>
            <a:r>
              <a:rPr sz="1400" dirty="0">
                <a:latin typeface="Arial"/>
                <a:cs typeface="Arial"/>
              </a:rPr>
              <a:t>(e.g. </a:t>
            </a:r>
            <a:r>
              <a:rPr sz="1400" spc="-5" dirty="0">
                <a:latin typeface="Arial"/>
                <a:cs typeface="Arial"/>
              </a:rPr>
              <a:t>do </a:t>
            </a:r>
            <a:r>
              <a:rPr sz="1400" dirty="0">
                <a:latin typeface="Arial"/>
                <a:cs typeface="Arial"/>
              </a:rPr>
              <a:t>anatomical </a:t>
            </a:r>
            <a:r>
              <a:rPr sz="1400" spc="-5" dirty="0">
                <a:latin typeface="Arial"/>
                <a:cs typeface="Arial"/>
              </a:rPr>
              <a:t>features have an </a:t>
            </a:r>
            <a:r>
              <a:rPr sz="1400" dirty="0">
                <a:latin typeface="Arial"/>
                <a:cs typeface="Arial"/>
              </a:rPr>
              <a:t>effect </a:t>
            </a:r>
            <a:r>
              <a:rPr sz="1400" spc="-5" dirty="0">
                <a:latin typeface="Arial"/>
                <a:cs typeface="Arial"/>
              </a:rPr>
              <a:t>on </a:t>
            </a:r>
            <a:r>
              <a:rPr sz="1400" dirty="0">
                <a:latin typeface="Arial"/>
                <a:cs typeface="Arial"/>
              </a:rPr>
              <a:t>the optical</a:t>
            </a:r>
            <a:r>
              <a:rPr sz="1400" spc="-200" dirty="0">
                <a:latin typeface="Arial"/>
                <a:cs typeface="Arial"/>
              </a:rPr>
              <a:t> </a:t>
            </a:r>
            <a:r>
              <a:rPr sz="1400" spc="-5" dirty="0">
                <a:latin typeface="Arial"/>
                <a:cs typeface="Arial"/>
              </a:rPr>
              <a:t>flow)?</a:t>
            </a:r>
            <a:endParaRPr sz="1400" dirty="0">
              <a:latin typeface="Arial"/>
              <a:cs typeface="Arial"/>
            </a:endParaRPr>
          </a:p>
          <a:p>
            <a:pPr marL="756285" marR="5080" indent="-287020" algn="just">
              <a:lnSpc>
                <a:spcPct val="100000"/>
              </a:lnSpc>
              <a:buChar char="•"/>
              <a:tabLst>
                <a:tab pos="756920" algn="l"/>
              </a:tabLst>
            </a:pPr>
            <a:r>
              <a:rPr sz="1400" spc="-5" dirty="0">
                <a:latin typeface="Arial"/>
                <a:cs typeface="Arial"/>
              </a:rPr>
              <a:t>One can try removing vascular blood flow by removing </a:t>
            </a:r>
            <a:r>
              <a:rPr sz="1400" spc="-10" dirty="0">
                <a:latin typeface="Arial"/>
                <a:cs typeface="Arial"/>
              </a:rPr>
              <a:t>PCA components  </a:t>
            </a:r>
            <a:r>
              <a:rPr sz="1400" spc="-5" dirty="0">
                <a:latin typeface="Arial"/>
                <a:cs typeface="Arial"/>
              </a:rPr>
              <a:t>that correlate with the heartbeat </a:t>
            </a:r>
            <a:r>
              <a:rPr sz="1400" spc="-10" dirty="0">
                <a:latin typeface="Arial"/>
                <a:cs typeface="Arial"/>
              </a:rPr>
              <a:t>or </a:t>
            </a:r>
            <a:r>
              <a:rPr sz="1400" spc="-5" dirty="0">
                <a:latin typeface="Arial"/>
                <a:cs typeface="Arial"/>
              </a:rPr>
              <a:t>removing the </a:t>
            </a:r>
            <a:r>
              <a:rPr sz="1400" spc="-10" dirty="0">
                <a:latin typeface="Arial"/>
                <a:cs typeface="Arial"/>
              </a:rPr>
              <a:t>respective </a:t>
            </a:r>
            <a:r>
              <a:rPr sz="1400" spc="-5" dirty="0">
                <a:latin typeface="Arial"/>
                <a:cs typeface="Arial"/>
              </a:rPr>
              <a:t>frequencies  </a:t>
            </a:r>
            <a:r>
              <a:rPr sz="1400" dirty="0">
                <a:latin typeface="Arial"/>
                <a:cs typeface="Arial"/>
              </a:rPr>
              <a:t>in </a:t>
            </a:r>
            <a:r>
              <a:rPr sz="1400" spc="-5" dirty="0">
                <a:latin typeface="Arial"/>
                <a:cs typeface="Arial"/>
              </a:rPr>
              <a:t>from the pixel-vectors using </a:t>
            </a:r>
            <a:r>
              <a:rPr sz="1400" spc="-10" dirty="0">
                <a:latin typeface="Arial"/>
                <a:cs typeface="Arial"/>
              </a:rPr>
              <a:t>FFT. </a:t>
            </a:r>
            <a:endParaRPr lang="en-US" sz="1400" spc="-10" dirty="0">
              <a:latin typeface="Arial"/>
              <a:cs typeface="Arial"/>
            </a:endParaRPr>
          </a:p>
          <a:p>
            <a:pPr marL="469265" marR="5080" algn="just">
              <a:lnSpc>
                <a:spcPct val="100000"/>
              </a:lnSpc>
              <a:tabLst>
                <a:tab pos="756920" algn="l"/>
              </a:tabLst>
            </a:pPr>
            <a:r>
              <a:rPr sz="1400" spc="-5" dirty="0">
                <a:solidFill>
                  <a:srgbClr val="FF0000"/>
                </a:solidFill>
                <a:latin typeface="Arial"/>
                <a:cs typeface="Arial"/>
              </a:rPr>
              <a:t>Open question: What </a:t>
            </a:r>
            <a:r>
              <a:rPr sz="1400" dirty="0">
                <a:solidFill>
                  <a:srgbClr val="FF0000"/>
                </a:solidFill>
                <a:latin typeface="Arial"/>
                <a:cs typeface="Arial"/>
              </a:rPr>
              <a:t>is the </a:t>
            </a:r>
            <a:r>
              <a:rPr sz="1400" spc="-5" dirty="0">
                <a:solidFill>
                  <a:srgbClr val="FF0000"/>
                </a:solidFill>
                <a:latin typeface="Arial"/>
                <a:cs typeface="Arial"/>
              </a:rPr>
              <a:t>best way  </a:t>
            </a:r>
            <a:r>
              <a:rPr sz="1400" dirty="0">
                <a:solidFill>
                  <a:srgbClr val="FF0000"/>
                </a:solidFill>
                <a:latin typeface="Arial"/>
                <a:cs typeface="Arial"/>
              </a:rPr>
              <a:t>to </a:t>
            </a:r>
            <a:r>
              <a:rPr sz="1400" spc="-5" dirty="0">
                <a:solidFill>
                  <a:srgbClr val="FF0000"/>
                </a:solidFill>
                <a:latin typeface="Arial"/>
                <a:cs typeface="Arial"/>
              </a:rPr>
              <a:t>go</a:t>
            </a:r>
            <a:r>
              <a:rPr sz="1400" spc="-35" dirty="0">
                <a:solidFill>
                  <a:srgbClr val="FF0000"/>
                </a:solidFill>
                <a:latin typeface="Arial"/>
                <a:cs typeface="Arial"/>
              </a:rPr>
              <a:t> </a:t>
            </a:r>
            <a:r>
              <a:rPr sz="1400" dirty="0">
                <a:solidFill>
                  <a:srgbClr val="FF0000"/>
                </a:solidFill>
                <a:latin typeface="Arial"/>
                <a:cs typeface="Arial"/>
              </a:rPr>
              <a:t>here?</a:t>
            </a:r>
            <a:endParaRPr sz="1400" dirty="0">
              <a:latin typeface="Arial"/>
              <a:cs typeface="Arial"/>
            </a:endParaRPr>
          </a:p>
          <a:p>
            <a:pPr>
              <a:lnSpc>
                <a:spcPct val="100000"/>
              </a:lnSpc>
            </a:pPr>
            <a:endParaRPr sz="1500" dirty="0">
              <a:latin typeface="Arial"/>
              <a:cs typeface="Arial"/>
            </a:endParaRPr>
          </a:p>
          <a:p>
            <a:pPr>
              <a:lnSpc>
                <a:spcPct val="100000"/>
              </a:lnSpc>
              <a:spcBef>
                <a:spcPts val="25"/>
              </a:spcBef>
            </a:pPr>
            <a:endParaRPr sz="1400" dirty="0">
              <a:latin typeface="Arial"/>
              <a:cs typeface="Arial"/>
            </a:endParaRPr>
          </a:p>
          <a:p>
            <a:pPr marL="12700" algn="just">
              <a:lnSpc>
                <a:spcPct val="100000"/>
              </a:lnSpc>
              <a:spcBef>
                <a:spcPts val="5"/>
              </a:spcBef>
            </a:pPr>
            <a:r>
              <a:rPr sz="1400" b="1" spc="-5" dirty="0">
                <a:latin typeface="Arial"/>
                <a:cs typeface="Arial"/>
              </a:rPr>
              <a:t>Filtering </a:t>
            </a:r>
            <a:r>
              <a:rPr sz="1400" b="1" dirty="0">
                <a:latin typeface="Arial"/>
                <a:cs typeface="Arial"/>
              </a:rPr>
              <a:t>details results in </a:t>
            </a:r>
            <a:r>
              <a:rPr sz="1400" b="1" spc="-5" dirty="0">
                <a:latin typeface="Arial"/>
                <a:cs typeface="Arial"/>
              </a:rPr>
              <a:t>complex</a:t>
            </a:r>
            <a:r>
              <a:rPr sz="1400" b="1" spc="-150" dirty="0">
                <a:latin typeface="Arial"/>
                <a:cs typeface="Arial"/>
              </a:rPr>
              <a:t> </a:t>
            </a:r>
            <a:r>
              <a:rPr sz="1400" b="1" spc="-5" dirty="0">
                <a:latin typeface="Arial"/>
                <a:cs typeface="Arial"/>
              </a:rPr>
              <a:t>patterns.</a:t>
            </a:r>
            <a:endParaRPr sz="1400" dirty="0">
              <a:latin typeface="Arial"/>
              <a:cs typeface="Arial"/>
            </a:endParaRPr>
          </a:p>
          <a:p>
            <a:pPr>
              <a:lnSpc>
                <a:spcPct val="100000"/>
              </a:lnSpc>
              <a:spcBef>
                <a:spcPts val="10"/>
              </a:spcBef>
            </a:pPr>
            <a:endParaRPr sz="1450" dirty="0">
              <a:latin typeface="Arial"/>
              <a:cs typeface="Arial"/>
            </a:endParaRPr>
          </a:p>
          <a:p>
            <a:pPr marL="12700" marR="5080" algn="just">
              <a:lnSpc>
                <a:spcPct val="100000"/>
              </a:lnSpc>
            </a:pPr>
            <a:r>
              <a:rPr sz="1400" dirty="0">
                <a:latin typeface="Arial"/>
                <a:cs typeface="Arial"/>
              </a:rPr>
              <a:t>(+) </a:t>
            </a:r>
            <a:r>
              <a:rPr sz="1400" spc="-5" dirty="0">
                <a:latin typeface="Arial"/>
                <a:cs typeface="Arial"/>
              </a:rPr>
              <a:t>If </a:t>
            </a:r>
            <a:r>
              <a:rPr sz="1400" dirty="0">
                <a:latin typeface="Arial"/>
                <a:cs typeface="Arial"/>
              </a:rPr>
              <a:t>it </a:t>
            </a:r>
            <a:r>
              <a:rPr sz="1400" spc="-10" dirty="0">
                <a:latin typeface="Arial"/>
                <a:cs typeface="Arial"/>
              </a:rPr>
              <a:t>is </a:t>
            </a:r>
            <a:r>
              <a:rPr sz="1400" spc="-5" dirty="0">
                <a:latin typeface="Arial"/>
                <a:cs typeface="Arial"/>
              </a:rPr>
              <a:t>possible to remove undesired effects one would be able to correlate the  overall level </a:t>
            </a:r>
            <a:r>
              <a:rPr sz="1400" spc="-10" dirty="0">
                <a:latin typeface="Arial"/>
                <a:cs typeface="Arial"/>
              </a:rPr>
              <a:t>of </a:t>
            </a:r>
            <a:r>
              <a:rPr sz="1400" spc="-5" dirty="0">
                <a:latin typeface="Arial"/>
                <a:cs typeface="Arial"/>
              </a:rPr>
              <a:t>activity (alertness) with </a:t>
            </a:r>
            <a:r>
              <a:rPr sz="1400" spc="-10" dirty="0">
                <a:latin typeface="Arial"/>
                <a:cs typeface="Arial"/>
              </a:rPr>
              <a:t>patterns of information </a:t>
            </a:r>
            <a:r>
              <a:rPr sz="1400" spc="-5" dirty="0">
                <a:latin typeface="Arial"/>
                <a:cs typeface="Arial"/>
              </a:rPr>
              <a:t>processing e.g.  </a:t>
            </a:r>
            <a:r>
              <a:rPr sz="1400" dirty="0">
                <a:latin typeface="Arial"/>
                <a:cs typeface="Arial"/>
              </a:rPr>
              <a:t>during </a:t>
            </a:r>
            <a:r>
              <a:rPr sz="1400" spc="-5" dirty="0">
                <a:latin typeface="Arial"/>
                <a:cs typeface="Arial"/>
              </a:rPr>
              <a:t>up and down-states of </a:t>
            </a:r>
            <a:r>
              <a:rPr sz="1400" dirty="0">
                <a:latin typeface="Arial"/>
                <a:cs typeface="Arial"/>
              </a:rPr>
              <a:t>slow </a:t>
            </a:r>
            <a:r>
              <a:rPr sz="1400" spc="-10" dirty="0">
                <a:latin typeface="Arial"/>
                <a:cs typeface="Arial"/>
              </a:rPr>
              <a:t>wave </a:t>
            </a:r>
            <a:r>
              <a:rPr sz="1400" dirty="0">
                <a:latin typeface="Arial"/>
                <a:cs typeface="Arial"/>
              </a:rPr>
              <a:t>sleep</a:t>
            </a:r>
            <a:r>
              <a:rPr sz="1400" spc="-105" dirty="0">
                <a:latin typeface="Arial"/>
                <a:cs typeface="Arial"/>
              </a:rPr>
              <a:t> </a:t>
            </a:r>
            <a:r>
              <a:rPr sz="1400" spc="-15" dirty="0">
                <a:latin typeface="Arial"/>
                <a:cs typeface="Arial"/>
              </a:rPr>
              <a:t>(!!!).</a:t>
            </a:r>
            <a:endParaRPr sz="1400" dirty="0">
              <a:latin typeface="Arial"/>
              <a:cs typeface="Arial"/>
            </a:endParaRPr>
          </a:p>
          <a:p>
            <a:pPr>
              <a:lnSpc>
                <a:spcPct val="100000"/>
              </a:lnSpc>
              <a:spcBef>
                <a:spcPts val="15"/>
              </a:spcBef>
            </a:pPr>
            <a:endParaRPr sz="1450" dirty="0">
              <a:latin typeface="Arial"/>
              <a:cs typeface="Arial"/>
            </a:endParaRPr>
          </a:p>
          <a:p>
            <a:pPr marL="12700" algn="just">
              <a:lnSpc>
                <a:spcPct val="100000"/>
              </a:lnSpc>
            </a:pPr>
            <a:r>
              <a:rPr sz="1400" dirty="0">
                <a:latin typeface="Arial"/>
                <a:cs typeface="Arial"/>
              </a:rPr>
              <a:t>(-) </a:t>
            </a:r>
            <a:r>
              <a:rPr sz="1400" spc="-10" dirty="0">
                <a:latin typeface="Arial"/>
                <a:cs typeface="Arial"/>
              </a:rPr>
              <a:t>However </a:t>
            </a:r>
            <a:r>
              <a:rPr sz="1400" dirty="0">
                <a:latin typeface="Arial"/>
                <a:cs typeface="Arial"/>
              </a:rPr>
              <a:t>details are strongly confounded </a:t>
            </a:r>
            <a:r>
              <a:rPr sz="1400" spc="-5" dirty="0">
                <a:latin typeface="Arial"/>
                <a:cs typeface="Arial"/>
              </a:rPr>
              <a:t>by vascular blood </a:t>
            </a:r>
            <a:r>
              <a:rPr sz="1400" dirty="0">
                <a:latin typeface="Arial"/>
                <a:cs typeface="Arial"/>
              </a:rPr>
              <a:t>flow </a:t>
            </a:r>
            <a:r>
              <a:rPr sz="1400" b="1" spc="-5" dirty="0">
                <a:latin typeface="Arial"/>
                <a:cs typeface="Arial"/>
              </a:rPr>
              <a:t>(blood</a:t>
            </a:r>
            <a:r>
              <a:rPr sz="1400" b="1" spc="-165" dirty="0">
                <a:latin typeface="Arial"/>
                <a:cs typeface="Arial"/>
              </a:rPr>
              <a:t> </a:t>
            </a:r>
            <a:r>
              <a:rPr sz="1400" b="1" spc="-15" dirty="0">
                <a:latin typeface="Arial"/>
                <a:cs typeface="Arial"/>
              </a:rPr>
              <a:t>only?)</a:t>
            </a:r>
            <a:endParaRPr sz="1400" dirty="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35006"/>
            <a:ext cx="7329170" cy="289182"/>
          </a:xfrm>
          <a:prstGeom prst="rect">
            <a:avLst/>
          </a:prstGeom>
        </p:spPr>
        <p:txBody>
          <a:bodyPr vert="horz" wrap="square" lIns="0" tIns="12065" rIns="0" bIns="0" rtlCol="0">
            <a:spAutoFit/>
          </a:bodyPr>
          <a:lstStyle/>
          <a:p>
            <a:pPr marL="12700">
              <a:lnSpc>
                <a:spcPct val="100000"/>
              </a:lnSpc>
              <a:spcBef>
                <a:spcPts val="95"/>
              </a:spcBef>
            </a:pPr>
            <a:r>
              <a:rPr lang="en-US" sz="1800" b="1" spc="-5" dirty="0"/>
              <a:t>6.2 </a:t>
            </a:r>
            <a:r>
              <a:rPr lang="de-DE" sz="1800" b="1" spc="-5" dirty="0"/>
              <a:t>Optical flow for </a:t>
            </a:r>
            <a:r>
              <a:rPr lang="en-GB" sz="1800" b="1" spc="-5" dirty="0"/>
              <a:t>macroscopic</a:t>
            </a:r>
            <a:r>
              <a:rPr sz="1800" b="1" spc="110" dirty="0"/>
              <a:t> </a:t>
            </a:r>
            <a:r>
              <a:rPr sz="1800" b="1" dirty="0"/>
              <a:t>patterns</a:t>
            </a:r>
          </a:p>
        </p:txBody>
      </p:sp>
      <p:sp>
        <p:nvSpPr>
          <p:cNvPr id="3" name="object 3"/>
          <p:cNvSpPr/>
          <p:nvPr/>
        </p:nvSpPr>
        <p:spPr>
          <a:xfrm>
            <a:off x="185928" y="1399032"/>
            <a:ext cx="2310384" cy="231038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019044" y="1368552"/>
            <a:ext cx="2822448" cy="235654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903976" y="1368552"/>
            <a:ext cx="2756088" cy="2353288"/>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70356" y="1067562"/>
            <a:ext cx="136080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Upper</a:t>
            </a:r>
            <a:r>
              <a:rPr sz="1400" spc="-85" dirty="0">
                <a:latin typeface="Arial"/>
                <a:cs typeface="Arial"/>
              </a:rPr>
              <a:t> </a:t>
            </a:r>
            <a:r>
              <a:rPr sz="1400" dirty="0">
                <a:latin typeface="Arial"/>
                <a:cs typeface="Arial"/>
              </a:rPr>
              <a:t>decentiles</a:t>
            </a:r>
            <a:endParaRPr sz="1400">
              <a:latin typeface="Arial"/>
              <a:cs typeface="Arial"/>
            </a:endParaRPr>
          </a:p>
        </p:txBody>
      </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0" name="object 10"/>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1" name="object 11"/>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34</a:t>
            </a:fld>
            <a:endParaRPr dirty="0"/>
          </a:p>
        </p:txBody>
      </p:sp>
      <p:sp>
        <p:nvSpPr>
          <p:cNvPr id="7" name="object 7"/>
          <p:cNvSpPr txBox="1"/>
          <p:nvPr/>
        </p:nvSpPr>
        <p:spPr>
          <a:xfrm>
            <a:off x="4651628" y="1014221"/>
            <a:ext cx="238633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First PCAs and </a:t>
            </a:r>
            <a:r>
              <a:rPr sz="1400" spc="-5" dirty="0">
                <a:latin typeface="Arial"/>
                <a:cs typeface="Arial"/>
              </a:rPr>
              <a:t>Horn</a:t>
            </a:r>
            <a:r>
              <a:rPr sz="1400" spc="-114" dirty="0">
                <a:latin typeface="Arial"/>
                <a:cs typeface="Arial"/>
              </a:rPr>
              <a:t> </a:t>
            </a:r>
            <a:r>
              <a:rPr sz="1400" dirty="0">
                <a:latin typeface="Arial"/>
                <a:cs typeface="Arial"/>
              </a:rPr>
              <a:t>Schunck</a:t>
            </a:r>
            <a:endParaRPr sz="1400">
              <a:latin typeface="Arial"/>
              <a:cs typeface="Arial"/>
            </a:endParaRPr>
          </a:p>
        </p:txBody>
      </p:sp>
      <p:sp>
        <p:nvSpPr>
          <p:cNvPr id="8" name="object 8"/>
          <p:cNvSpPr txBox="1"/>
          <p:nvPr/>
        </p:nvSpPr>
        <p:spPr>
          <a:xfrm>
            <a:off x="1278127" y="3989933"/>
            <a:ext cx="6353810" cy="66611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0000"/>
                </a:solidFill>
                <a:latin typeface="Arial"/>
                <a:cs typeface="Arial"/>
              </a:rPr>
              <a:t>Open</a:t>
            </a:r>
            <a:r>
              <a:rPr sz="1400" spc="-25" dirty="0">
                <a:solidFill>
                  <a:srgbClr val="FF0000"/>
                </a:solidFill>
                <a:latin typeface="Arial"/>
                <a:cs typeface="Arial"/>
              </a:rPr>
              <a:t> </a:t>
            </a:r>
            <a:r>
              <a:rPr sz="1400" dirty="0">
                <a:solidFill>
                  <a:srgbClr val="FF0000"/>
                </a:solidFill>
                <a:latin typeface="Arial"/>
                <a:cs typeface="Arial"/>
              </a:rPr>
              <a:t>questions:</a:t>
            </a:r>
            <a:endParaRPr sz="1400">
              <a:latin typeface="Arial"/>
              <a:cs typeface="Arial"/>
            </a:endParaRPr>
          </a:p>
          <a:p>
            <a:pPr marL="12700">
              <a:lnSpc>
                <a:spcPct val="100000"/>
              </a:lnSpc>
            </a:pPr>
            <a:r>
              <a:rPr sz="1400" dirty="0">
                <a:solidFill>
                  <a:srgbClr val="FF0000"/>
                </a:solidFill>
                <a:latin typeface="Arial"/>
                <a:cs typeface="Arial"/>
              </a:rPr>
              <a:t>Is </a:t>
            </a:r>
            <a:r>
              <a:rPr sz="1400" spc="-5" dirty="0">
                <a:solidFill>
                  <a:srgbClr val="FF0000"/>
                </a:solidFill>
                <a:latin typeface="Arial"/>
                <a:cs typeface="Arial"/>
              </a:rPr>
              <a:t>Horn </a:t>
            </a:r>
            <a:r>
              <a:rPr sz="1400" dirty="0">
                <a:solidFill>
                  <a:srgbClr val="FF0000"/>
                </a:solidFill>
                <a:latin typeface="Arial"/>
                <a:cs typeface="Arial"/>
              </a:rPr>
              <a:t>Schunck </a:t>
            </a:r>
            <a:r>
              <a:rPr sz="1400" spc="-5" dirty="0">
                <a:solidFill>
                  <a:srgbClr val="FF0000"/>
                </a:solidFill>
                <a:latin typeface="Arial"/>
                <a:cs typeface="Arial"/>
              </a:rPr>
              <a:t>sensitive </a:t>
            </a:r>
            <a:r>
              <a:rPr sz="1400" dirty="0">
                <a:solidFill>
                  <a:srgbClr val="FF0000"/>
                </a:solidFill>
                <a:latin typeface="Arial"/>
                <a:cs typeface="Arial"/>
              </a:rPr>
              <a:t>to anatomical </a:t>
            </a:r>
            <a:r>
              <a:rPr sz="1400" spc="-5" dirty="0">
                <a:solidFill>
                  <a:srgbClr val="FF0000"/>
                </a:solidFill>
                <a:latin typeface="Arial"/>
                <a:cs typeface="Arial"/>
              </a:rPr>
              <a:t>structures? How </a:t>
            </a:r>
            <a:r>
              <a:rPr sz="1400" dirty="0">
                <a:solidFill>
                  <a:srgbClr val="FF0000"/>
                </a:solidFill>
                <a:latin typeface="Arial"/>
                <a:cs typeface="Arial"/>
              </a:rPr>
              <a:t>to deal </a:t>
            </a:r>
            <a:r>
              <a:rPr sz="1400" spc="-5" dirty="0">
                <a:solidFill>
                  <a:srgbClr val="FF0000"/>
                </a:solidFill>
                <a:latin typeface="Arial"/>
                <a:cs typeface="Arial"/>
              </a:rPr>
              <a:t>with</a:t>
            </a:r>
            <a:r>
              <a:rPr sz="1400" spc="-160" dirty="0">
                <a:solidFill>
                  <a:srgbClr val="FF0000"/>
                </a:solidFill>
                <a:latin typeface="Arial"/>
                <a:cs typeface="Arial"/>
              </a:rPr>
              <a:t> </a:t>
            </a:r>
            <a:r>
              <a:rPr sz="1400" dirty="0">
                <a:solidFill>
                  <a:srgbClr val="FF0000"/>
                </a:solidFill>
                <a:latin typeface="Arial"/>
                <a:cs typeface="Arial"/>
              </a:rPr>
              <a:t>that?</a:t>
            </a:r>
            <a:endParaRPr sz="1400">
              <a:latin typeface="Arial"/>
              <a:cs typeface="Arial"/>
            </a:endParaRPr>
          </a:p>
          <a:p>
            <a:pPr marL="12700">
              <a:lnSpc>
                <a:spcPct val="100000"/>
              </a:lnSpc>
            </a:pPr>
            <a:r>
              <a:rPr sz="1400" spc="-5" dirty="0">
                <a:solidFill>
                  <a:srgbClr val="FF0000"/>
                </a:solidFill>
                <a:latin typeface="Arial"/>
                <a:cs typeface="Arial"/>
              </a:rPr>
              <a:t>Are patterns visible </a:t>
            </a:r>
            <a:r>
              <a:rPr sz="1400" dirty="0">
                <a:solidFill>
                  <a:srgbClr val="FF0000"/>
                </a:solidFill>
                <a:latin typeface="Arial"/>
                <a:cs typeface="Arial"/>
              </a:rPr>
              <a:t>for the other conditions also or only </a:t>
            </a:r>
            <a:r>
              <a:rPr sz="1400" spc="-5" dirty="0">
                <a:solidFill>
                  <a:srgbClr val="FF0000"/>
                </a:solidFill>
                <a:latin typeface="Arial"/>
                <a:cs typeface="Arial"/>
              </a:rPr>
              <a:t>when </a:t>
            </a:r>
            <a:r>
              <a:rPr sz="1400" dirty="0">
                <a:solidFill>
                  <a:srgbClr val="FF0000"/>
                </a:solidFill>
                <a:latin typeface="Arial"/>
                <a:cs typeface="Arial"/>
              </a:rPr>
              <a:t>slow </a:t>
            </a:r>
            <a:r>
              <a:rPr sz="1400" spc="-10" dirty="0">
                <a:solidFill>
                  <a:srgbClr val="FF0000"/>
                </a:solidFill>
                <a:latin typeface="Arial"/>
                <a:cs typeface="Arial"/>
              </a:rPr>
              <a:t>waves</a:t>
            </a:r>
            <a:r>
              <a:rPr sz="1400" spc="-155" dirty="0">
                <a:solidFill>
                  <a:srgbClr val="FF0000"/>
                </a:solidFill>
                <a:latin typeface="Arial"/>
                <a:cs typeface="Arial"/>
              </a:rPr>
              <a:t> </a:t>
            </a:r>
            <a:r>
              <a:rPr sz="1400" dirty="0">
                <a:solidFill>
                  <a:srgbClr val="FF0000"/>
                </a:solidFill>
                <a:latin typeface="Arial"/>
                <a:cs typeface="Arial"/>
              </a:rPr>
              <a:t>occur?</a:t>
            </a:r>
            <a:endParaRPr sz="14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61341"/>
            <a:ext cx="32258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a:t>
            </a:r>
            <a:endParaRPr sz="28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35</a:t>
            </a:fld>
            <a:endParaRPr dirty="0"/>
          </a:p>
        </p:txBody>
      </p:sp>
      <p:sp>
        <p:nvSpPr>
          <p:cNvPr id="3" name="object 3"/>
          <p:cNvSpPr txBox="1"/>
          <p:nvPr/>
        </p:nvSpPr>
        <p:spPr>
          <a:xfrm>
            <a:off x="372262" y="989456"/>
            <a:ext cx="8057515" cy="2333331"/>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Arial"/>
                <a:cs typeface="Arial"/>
              </a:rPr>
              <a:t>Sampling </a:t>
            </a:r>
            <a:r>
              <a:rPr sz="1000" b="1" dirty="0">
                <a:latin typeface="Arial"/>
                <a:cs typeface="Arial"/>
              </a:rPr>
              <a:t>windows </a:t>
            </a:r>
            <a:r>
              <a:rPr sz="1000" b="1" spc="-5" dirty="0">
                <a:latin typeface="Arial"/>
                <a:cs typeface="Arial"/>
              </a:rPr>
              <a:t>at different locations or using the </a:t>
            </a:r>
            <a:r>
              <a:rPr sz="1000" b="1" dirty="0">
                <a:latin typeface="Arial"/>
                <a:cs typeface="Arial"/>
              </a:rPr>
              <a:t>whole </a:t>
            </a:r>
            <a:r>
              <a:rPr sz="1000" b="1" spc="-5" dirty="0">
                <a:latin typeface="Arial"/>
                <a:cs typeface="Arial"/>
              </a:rPr>
              <a:t>brain recordings?</a:t>
            </a:r>
            <a:r>
              <a:rPr lang="en-US" sz="1000" b="1" spc="-5" dirty="0">
                <a:latin typeface="Arial"/>
                <a:cs typeface="Arial"/>
              </a:rPr>
              <a:t> </a:t>
            </a:r>
          </a:p>
          <a:p>
            <a:pPr marL="12700">
              <a:lnSpc>
                <a:spcPct val="100000"/>
              </a:lnSpc>
              <a:spcBef>
                <a:spcPts val="95"/>
              </a:spcBef>
            </a:pPr>
            <a:r>
              <a:rPr lang="en-US" sz="1000" b="1" spc="-5" dirty="0">
                <a:latin typeface="Arial"/>
                <a:cs typeface="Arial"/>
                <a:sym typeface="Wingdings" panose="05000000000000000000" pitchFamily="2" charset="2"/>
              </a:rPr>
              <a:t></a:t>
            </a:r>
            <a:r>
              <a:rPr sz="1000" spc="70" dirty="0">
                <a:solidFill>
                  <a:srgbClr val="FF0000"/>
                </a:solidFill>
                <a:latin typeface="Times New Roman"/>
                <a:cs typeface="Times New Roman"/>
              </a:rPr>
              <a:t> </a:t>
            </a:r>
            <a:r>
              <a:rPr sz="1000" b="1" spc="-5" dirty="0">
                <a:solidFill>
                  <a:srgbClr val="FF0000"/>
                </a:solidFill>
                <a:latin typeface="Arial"/>
                <a:cs typeface="Arial"/>
              </a:rPr>
              <a:t>Training on patches; using pretrained</a:t>
            </a:r>
            <a:r>
              <a:rPr lang="en-US" sz="1000" b="1" spc="-5" dirty="0">
                <a:solidFill>
                  <a:srgbClr val="FF0000"/>
                </a:solidFill>
                <a:latin typeface="Arial"/>
                <a:cs typeface="Arial"/>
              </a:rPr>
              <a:t> autoencoder for whole brain </a:t>
            </a:r>
            <a:r>
              <a:rPr lang="en-US" sz="1000" b="1" spc="-5" dirty="0" err="1">
                <a:solidFill>
                  <a:srgbClr val="FF0000"/>
                </a:solidFill>
                <a:latin typeface="Arial"/>
                <a:cs typeface="Arial"/>
              </a:rPr>
              <a:t>encoeder</a:t>
            </a:r>
            <a:r>
              <a:rPr lang="en-US" sz="1000" b="1" spc="-5" dirty="0">
                <a:solidFill>
                  <a:srgbClr val="FF0000"/>
                </a:solidFill>
                <a:latin typeface="Arial"/>
                <a:cs typeface="Arial"/>
              </a:rPr>
              <a:t>!</a:t>
            </a:r>
            <a:endParaRPr sz="1000" dirty="0">
              <a:latin typeface="Arial"/>
              <a:cs typeface="Arial"/>
            </a:endParaRPr>
          </a:p>
          <a:p>
            <a:pPr marL="57150" indent="-45085">
              <a:lnSpc>
                <a:spcPct val="100000"/>
              </a:lnSpc>
              <a:buSzPct val="90000"/>
              <a:buChar char="•"/>
              <a:tabLst>
                <a:tab pos="57785" algn="l"/>
              </a:tabLst>
            </a:pPr>
            <a:endParaRPr lang="en-US" sz="1000" spc="-5" dirty="0">
              <a:latin typeface="Arial"/>
              <a:cs typeface="Arial"/>
            </a:endParaRPr>
          </a:p>
          <a:p>
            <a:pPr marL="57150" indent="-45085">
              <a:lnSpc>
                <a:spcPct val="100000"/>
              </a:lnSpc>
              <a:buSzPct val="90000"/>
              <a:buChar char="•"/>
              <a:tabLst>
                <a:tab pos="57785" algn="l"/>
              </a:tabLst>
            </a:pPr>
            <a:r>
              <a:rPr lang="en-US" sz="1000" spc="-5" dirty="0">
                <a:latin typeface="Arial"/>
                <a:cs typeface="Arial"/>
              </a:rPr>
              <a:t> </a:t>
            </a:r>
            <a:r>
              <a:rPr sz="1000" spc="-5" dirty="0">
                <a:latin typeface="Arial"/>
                <a:cs typeface="Arial"/>
              </a:rPr>
              <a:t>Training of autoencoder tied to spacial</a:t>
            </a:r>
            <a:r>
              <a:rPr sz="1000" spc="-35" dirty="0">
                <a:latin typeface="Arial"/>
                <a:cs typeface="Arial"/>
              </a:rPr>
              <a:t> </a:t>
            </a:r>
            <a:r>
              <a:rPr sz="1000" spc="-5" dirty="0">
                <a:latin typeface="Arial"/>
                <a:cs typeface="Arial"/>
              </a:rPr>
              <a:t>region</a:t>
            </a:r>
            <a:endParaRPr sz="1000" dirty="0">
              <a:latin typeface="Arial"/>
              <a:cs typeface="Arial"/>
            </a:endParaRPr>
          </a:p>
          <a:p>
            <a:pPr marL="756285" lvl="1" indent="-287020">
              <a:lnSpc>
                <a:spcPct val="100000"/>
              </a:lnSpc>
              <a:buChar char="•"/>
              <a:tabLst>
                <a:tab pos="756285" algn="l"/>
                <a:tab pos="756920" algn="l"/>
              </a:tabLst>
            </a:pPr>
            <a:r>
              <a:rPr sz="1000" dirty="0">
                <a:latin typeface="Arial"/>
                <a:cs typeface="Arial"/>
              </a:rPr>
              <a:t>Whole </a:t>
            </a:r>
            <a:r>
              <a:rPr sz="1000" spc="-5" dirty="0">
                <a:latin typeface="Arial"/>
                <a:cs typeface="Arial"/>
              </a:rPr>
              <a:t>brain recordings &amp; Variational</a:t>
            </a:r>
            <a:r>
              <a:rPr sz="1000" spc="-25" dirty="0">
                <a:latin typeface="Arial"/>
                <a:cs typeface="Arial"/>
              </a:rPr>
              <a:t> </a:t>
            </a:r>
            <a:r>
              <a:rPr sz="1000" spc="-5" dirty="0">
                <a:latin typeface="Arial"/>
                <a:cs typeface="Arial"/>
              </a:rPr>
              <a:t>autoencoder:</a:t>
            </a:r>
            <a:endParaRPr sz="1000" dirty="0">
              <a:latin typeface="Arial"/>
              <a:cs typeface="Arial"/>
            </a:endParaRPr>
          </a:p>
          <a:p>
            <a:pPr marL="1384300">
              <a:lnSpc>
                <a:spcPct val="100000"/>
              </a:lnSpc>
            </a:pPr>
            <a:r>
              <a:rPr sz="1000" spc="-5" dirty="0">
                <a:latin typeface="Arial"/>
                <a:cs typeface="Arial"/>
              </a:rPr>
              <a:t>(+) Possibility to track transitions </a:t>
            </a:r>
            <a:r>
              <a:rPr sz="1000" spc="-10" dirty="0">
                <a:latin typeface="Arial"/>
                <a:cs typeface="Arial"/>
              </a:rPr>
              <a:t>between </a:t>
            </a:r>
            <a:r>
              <a:rPr sz="1000" spc="-5" dirty="0">
                <a:latin typeface="Arial"/>
                <a:cs typeface="Arial"/>
              </a:rPr>
              <a:t>brain states </a:t>
            </a:r>
            <a:r>
              <a:rPr sz="1000" spc="-10" dirty="0">
                <a:latin typeface="Arial"/>
                <a:cs typeface="Arial"/>
              </a:rPr>
              <a:t>in 2D </a:t>
            </a:r>
            <a:r>
              <a:rPr sz="1000" spc="-5" dirty="0">
                <a:latin typeface="Arial"/>
                <a:cs typeface="Arial"/>
              </a:rPr>
              <a:t>latent</a:t>
            </a:r>
            <a:r>
              <a:rPr sz="1000" spc="75" dirty="0">
                <a:latin typeface="Arial"/>
                <a:cs typeface="Arial"/>
              </a:rPr>
              <a:t> </a:t>
            </a:r>
            <a:r>
              <a:rPr sz="1000" spc="-5" dirty="0">
                <a:latin typeface="Arial"/>
                <a:cs typeface="Arial"/>
              </a:rPr>
              <a:t>space</a:t>
            </a:r>
            <a:endParaRPr sz="1000" dirty="0">
              <a:latin typeface="Arial"/>
              <a:cs typeface="Arial"/>
            </a:endParaRPr>
          </a:p>
          <a:p>
            <a:pPr marL="1612900" lvl="2" indent="-229235">
              <a:lnSpc>
                <a:spcPct val="100000"/>
              </a:lnSpc>
              <a:buChar char="•"/>
              <a:tabLst>
                <a:tab pos="1612900" algn="l"/>
                <a:tab pos="1613535" algn="l"/>
              </a:tabLst>
            </a:pPr>
            <a:r>
              <a:rPr sz="1000" spc="-5" dirty="0">
                <a:latin typeface="Arial"/>
                <a:cs typeface="Arial"/>
              </a:rPr>
              <a:t>Investigate </a:t>
            </a:r>
            <a:r>
              <a:rPr sz="1000" dirty="0">
                <a:latin typeface="Arial"/>
                <a:cs typeface="Arial"/>
              </a:rPr>
              <a:t>for </a:t>
            </a:r>
            <a:r>
              <a:rPr sz="1000" spc="-10" dirty="0">
                <a:latin typeface="Arial"/>
                <a:cs typeface="Arial"/>
              </a:rPr>
              <a:t>which </a:t>
            </a:r>
            <a:r>
              <a:rPr sz="1000" spc="-5" dirty="0">
                <a:latin typeface="Arial"/>
                <a:cs typeface="Arial"/>
              </a:rPr>
              <a:t>brain states a second </a:t>
            </a:r>
            <a:r>
              <a:rPr sz="1000" spc="-10" dirty="0">
                <a:latin typeface="Arial"/>
                <a:cs typeface="Arial"/>
              </a:rPr>
              <a:t>peak</a:t>
            </a:r>
            <a:r>
              <a:rPr sz="1000" spc="-25" dirty="0">
                <a:latin typeface="Arial"/>
                <a:cs typeface="Arial"/>
              </a:rPr>
              <a:t> </a:t>
            </a:r>
            <a:r>
              <a:rPr sz="1000" spc="-5" dirty="0">
                <a:latin typeface="Arial"/>
                <a:cs typeface="Arial"/>
              </a:rPr>
              <a:t>occurs</a:t>
            </a:r>
            <a:endParaRPr sz="1000" dirty="0">
              <a:latin typeface="Arial"/>
              <a:cs typeface="Arial"/>
            </a:endParaRPr>
          </a:p>
          <a:p>
            <a:pPr marL="756285" lvl="1" indent="-287020">
              <a:lnSpc>
                <a:spcPct val="100000"/>
              </a:lnSpc>
              <a:buChar char="•"/>
              <a:tabLst>
                <a:tab pos="756285" algn="l"/>
                <a:tab pos="756920" algn="l"/>
              </a:tabLst>
            </a:pPr>
            <a:r>
              <a:rPr sz="1000" spc="-5" dirty="0">
                <a:latin typeface="Arial"/>
                <a:cs typeface="Arial"/>
              </a:rPr>
              <a:t>Region of interest based</a:t>
            </a:r>
            <a:r>
              <a:rPr sz="1000" spc="-20" dirty="0">
                <a:latin typeface="Arial"/>
                <a:cs typeface="Arial"/>
              </a:rPr>
              <a:t> </a:t>
            </a:r>
            <a:r>
              <a:rPr sz="1000" spc="-10" dirty="0">
                <a:latin typeface="Arial"/>
                <a:cs typeface="Arial"/>
              </a:rPr>
              <a:t>analysis</a:t>
            </a:r>
            <a:endParaRPr sz="1000" dirty="0">
              <a:latin typeface="Arial"/>
              <a:cs typeface="Arial"/>
            </a:endParaRPr>
          </a:p>
          <a:p>
            <a:pPr marL="927100">
              <a:lnSpc>
                <a:spcPct val="100000"/>
              </a:lnSpc>
            </a:pPr>
            <a:r>
              <a:rPr sz="1000" spc="-5" dirty="0">
                <a:latin typeface="Arial"/>
                <a:cs typeface="Arial"/>
              </a:rPr>
              <a:t>(+) </a:t>
            </a:r>
            <a:r>
              <a:rPr sz="1000" dirty="0">
                <a:latin typeface="Arial"/>
                <a:cs typeface="Arial"/>
              </a:rPr>
              <a:t>Impact </a:t>
            </a:r>
            <a:r>
              <a:rPr sz="1000" spc="-5" dirty="0">
                <a:latin typeface="Arial"/>
                <a:cs typeface="Arial"/>
              </a:rPr>
              <a:t>of vessels on optical flow </a:t>
            </a:r>
            <a:r>
              <a:rPr sz="1000" spc="-10" dirty="0">
                <a:latin typeface="Arial"/>
                <a:cs typeface="Arial"/>
              </a:rPr>
              <a:t>is </a:t>
            </a:r>
            <a:r>
              <a:rPr sz="1000" spc="-5" dirty="0">
                <a:latin typeface="Arial"/>
                <a:cs typeface="Arial"/>
              </a:rPr>
              <a:t>less</a:t>
            </a:r>
            <a:r>
              <a:rPr sz="1000" spc="5" dirty="0">
                <a:latin typeface="Arial"/>
                <a:cs typeface="Arial"/>
              </a:rPr>
              <a:t> </a:t>
            </a:r>
            <a:r>
              <a:rPr sz="1000" spc="-5" dirty="0">
                <a:latin typeface="Arial"/>
                <a:cs typeface="Arial"/>
              </a:rPr>
              <a:t>important</a:t>
            </a:r>
            <a:endParaRPr sz="1000" dirty="0">
              <a:latin typeface="Arial"/>
              <a:cs typeface="Arial"/>
            </a:endParaRPr>
          </a:p>
          <a:p>
            <a:pPr marL="57150" indent="-45085">
              <a:lnSpc>
                <a:spcPct val="100000"/>
              </a:lnSpc>
              <a:buSzPct val="90000"/>
              <a:buChar char="•"/>
              <a:tabLst>
                <a:tab pos="57785" algn="l"/>
              </a:tabLst>
            </a:pPr>
            <a:r>
              <a:rPr lang="en-US" sz="1000" spc="-5" dirty="0">
                <a:latin typeface="Arial"/>
                <a:cs typeface="Arial"/>
              </a:rPr>
              <a:t> </a:t>
            </a:r>
            <a:r>
              <a:rPr sz="1000" spc="-5" dirty="0">
                <a:latin typeface="Arial"/>
                <a:cs typeface="Arial"/>
              </a:rPr>
              <a:t>Training of autoencoder </a:t>
            </a:r>
            <a:r>
              <a:rPr sz="1000" dirty="0">
                <a:latin typeface="Arial"/>
                <a:cs typeface="Arial"/>
              </a:rPr>
              <a:t>for </a:t>
            </a:r>
            <a:r>
              <a:rPr sz="1000" spc="-5" dirty="0">
                <a:latin typeface="Arial"/>
                <a:cs typeface="Arial"/>
              </a:rPr>
              <a:t>random samples of motion</a:t>
            </a:r>
            <a:r>
              <a:rPr sz="1000" spc="-65" dirty="0">
                <a:latin typeface="Arial"/>
                <a:cs typeface="Arial"/>
              </a:rPr>
              <a:t> </a:t>
            </a:r>
            <a:r>
              <a:rPr sz="1000" spc="-5" dirty="0">
                <a:latin typeface="Arial"/>
                <a:cs typeface="Arial"/>
              </a:rPr>
              <a:t>vectors</a:t>
            </a:r>
            <a:endParaRPr sz="1000" dirty="0">
              <a:latin typeface="Arial"/>
              <a:cs typeface="Arial"/>
            </a:endParaRPr>
          </a:p>
          <a:p>
            <a:pPr marL="927100" marR="5080">
              <a:lnSpc>
                <a:spcPct val="100000"/>
              </a:lnSpc>
            </a:pPr>
            <a:r>
              <a:rPr sz="1000" spc="-5" dirty="0">
                <a:latin typeface="Arial"/>
                <a:cs typeface="Arial"/>
              </a:rPr>
              <a:t>(-) Impact </a:t>
            </a:r>
            <a:r>
              <a:rPr sz="1000" spc="-10" dirty="0">
                <a:latin typeface="Arial"/>
                <a:cs typeface="Arial"/>
              </a:rPr>
              <a:t>of vessels </a:t>
            </a:r>
            <a:r>
              <a:rPr sz="1000" spc="-5" dirty="0">
                <a:latin typeface="Arial"/>
                <a:cs typeface="Arial"/>
              </a:rPr>
              <a:t>on </a:t>
            </a:r>
            <a:r>
              <a:rPr sz="1000" spc="-10" dirty="0">
                <a:latin typeface="Arial"/>
                <a:cs typeface="Arial"/>
              </a:rPr>
              <a:t>the </a:t>
            </a:r>
            <a:r>
              <a:rPr sz="1000" spc="-5" dirty="0">
                <a:latin typeface="Arial"/>
                <a:cs typeface="Arial"/>
              </a:rPr>
              <a:t>shape </a:t>
            </a:r>
            <a:r>
              <a:rPr sz="1000" spc="-10" dirty="0">
                <a:latin typeface="Arial"/>
                <a:cs typeface="Arial"/>
              </a:rPr>
              <a:t>of the </a:t>
            </a:r>
            <a:r>
              <a:rPr sz="1000" spc="-5" dirty="0">
                <a:latin typeface="Arial"/>
                <a:cs typeface="Arial"/>
              </a:rPr>
              <a:t>optical flow (If </a:t>
            </a:r>
            <a:r>
              <a:rPr sz="1000" spc="-10" dirty="0">
                <a:latin typeface="Arial"/>
                <a:cs typeface="Arial"/>
              </a:rPr>
              <a:t>one </a:t>
            </a:r>
            <a:r>
              <a:rPr sz="1000" spc="-5" dirty="0">
                <a:latin typeface="Arial"/>
                <a:cs typeface="Arial"/>
              </a:rPr>
              <a:t>finds differences </a:t>
            </a:r>
            <a:r>
              <a:rPr sz="1000" spc="-10" dirty="0">
                <a:latin typeface="Arial"/>
                <a:cs typeface="Arial"/>
              </a:rPr>
              <a:t>between </a:t>
            </a:r>
            <a:r>
              <a:rPr sz="1000" spc="-5" dirty="0">
                <a:latin typeface="Arial"/>
                <a:cs typeface="Arial"/>
              </a:rPr>
              <a:t>conditions it’s hard to understand </a:t>
            </a:r>
            <a:r>
              <a:rPr sz="1000" spc="-10" dirty="0">
                <a:latin typeface="Arial"/>
                <a:cs typeface="Arial"/>
              </a:rPr>
              <a:t>what  they </a:t>
            </a:r>
            <a:r>
              <a:rPr sz="1000" spc="-5" dirty="0">
                <a:latin typeface="Arial"/>
                <a:cs typeface="Arial"/>
              </a:rPr>
              <a:t>relate</a:t>
            </a:r>
            <a:r>
              <a:rPr sz="1000" spc="-10" dirty="0">
                <a:latin typeface="Arial"/>
                <a:cs typeface="Arial"/>
              </a:rPr>
              <a:t> to)</a:t>
            </a:r>
            <a:endParaRPr sz="1000" dirty="0">
              <a:latin typeface="Arial"/>
              <a:cs typeface="Arial"/>
            </a:endParaRPr>
          </a:p>
          <a:p>
            <a:pPr marL="927100">
              <a:lnSpc>
                <a:spcPct val="100000"/>
              </a:lnSpc>
            </a:pPr>
            <a:r>
              <a:rPr sz="1000" spc="-5" dirty="0">
                <a:latin typeface="Arial"/>
                <a:cs typeface="Arial"/>
              </a:rPr>
              <a:t>(+)Possibility</a:t>
            </a:r>
            <a:r>
              <a:rPr sz="1000" spc="25" dirty="0">
                <a:latin typeface="Arial"/>
                <a:cs typeface="Arial"/>
              </a:rPr>
              <a:t> </a:t>
            </a:r>
            <a:r>
              <a:rPr sz="1000" spc="-5" dirty="0">
                <a:latin typeface="Arial"/>
                <a:cs typeface="Arial"/>
              </a:rPr>
              <a:t>to</a:t>
            </a:r>
            <a:r>
              <a:rPr sz="1000" spc="50" dirty="0">
                <a:latin typeface="Arial"/>
                <a:cs typeface="Arial"/>
              </a:rPr>
              <a:t> </a:t>
            </a:r>
            <a:r>
              <a:rPr sz="1000" spc="-5" dirty="0">
                <a:latin typeface="Arial"/>
                <a:cs typeface="Arial"/>
              </a:rPr>
              <a:t>perform</a:t>
            </a:r>
            <a:r>
              <a:rPr sz="1000" spc="75" dirty="0">
                <a:latin typeface="Arial"/>
                <a:cs typeface="Arial"/>
              </a:rPr>
              <a:t> </a:t>
            </a:r>
            <a:r>
              <a:rPr sz="1000" spc="-10" dirty="0">
                <a:latin typeface="Arial"/>
                <a:cs typeface="Arial"/>
              </a:rPr>
              <a:t>pattern</a:t>
            </a:r>
            <a:r>
              <a:rPr sz="1000" spc="35" dirty="0">
                <a:latin typeface="Arial"/>
                <a:cs typeface="Arial"/>
              </a:rPr>
              <a:t> </a:t>
            </a:r>
            <a:r>
              <a:rPr sz="1000" spc="-5" dirty="0">
                <a:latin typeface="Arial"/>
                <a:cs typeface="Arial"/>
              </a:rPr>
              <a:t>detection</a:t>
            </a:r>
            <a:r>
              <a:rPr sz="1000" spc="40" dirty="0">
                <a:latin typeface="Arial"/>
                <a:cs typeface="Arial"/>
              </a:rPr>
              <a:t> </a:t>
            </a:r>
            <a:r>
              <a:rPr sz="1000" spc="-10" dirty="0">
                <a:latin typeface="Arial"/>
                <a:cs typeface="Arial"/>
              </a:rPr>
              <a:t>and</a:t>
            </a:r>
            <a:r>
              <a:rPr sz="1000" spc="40" dirty="0">
                <a:latin typeface="Arial"/>
                <a:cs typeface="Arial"/>
              </a:rPr>
              <a:t> </a:t>
            </a:r>
            <a:r>
              <a:rPr sz="1000" spc="-5" dirty="0">
                <a:latin typeface="Arial"/>
                <a:cs typeface="Arial"/>
              </a:rPr>
              <a:t>retrieve</a:t>
            </a:r>
            <a:r>
              <a:rPr sz="1000" spc="55" dirty="0">
                <a:latin typeface="Arial"/>
                <a:cs typeface="Arial"/>
              </a:rPr>
              <a:t> </a:t>
            </a:r>
            <a:r>
              <a:rPr sz="1000" spc="-5" dirty="0">
                <a:latin typeface="Arial"/>
                <a:cs typeface="Arial"/>
              </a:rPr>
              <a:t>heat-maps</a:t>
            </a:r>
            <a:r>
              <a:rPr sz="1000" spc="40" dirty="0">
                <a:latin typeface="Arial"/>
                <a:cs typeface="Arial"/>
              </a:rPr>
              <a:t> </a:t>
            </a:r>
            <a:r>
              <a:rPr sz="1000" dirty="0">
                <a:latin typeface="Arial"/>
                <a:cs typeface="Arial"/>
              </a:rPr>
              <a:t>for</a:t>
            </a:r>
            <a:r>
              <a:rPr sz="1000" spc="45" dirty="0">
                <a:latin typeface="Arial"/>
                <a:cs typeface="Arial"/>
              </a:rPr>
              <a:t> </a:t>
            </a:r>
            <a:r>
              <a:rPr sz="1000" spc="-5" dirty="0">
                <a:latin typeface="Arial"/>
                <a:cs typeface="Arial"/>
              </a:rPr>
              <a:t>different</a:t>
            </a:r>
            <a:r>
              <a:rPr sz="1000" spc="40" dirty="0">
                <a:latin typeface="Arial"/>
                <a:cs typeface="Arial"/>
              </a:rPr>
              <a:t> </a:t>
            </a:r>
            <a:r>
              <a:rPr sz="1000" spc="-5" dirty="0">
                <a:latin typeface="Arial"/>
                <a:cs typeface="Arial"/>
              </a:rPr>
              <a:t>patterns.</a:t>
            </a:r>
            <a:r>
              <a:rPr sz="1000" spc="45" dirty="0">
                <a:latin typeface="Arial"/>
                <a:cs typeface="Arial"/>
              </a:rPr>
              <a:t> </a:t>
            </a:r>
            <a:r>
              <a:rPr sz="1000" spc="-5" dirty="0">
                <a:latin typeface="Arial"/>
                <a:cs typeface="Arial"/>
              </a:rPr>
              <a:t>Then</a:t>
            </a:r>
            <a:r>
              <a:rPr sz="1000" spc="40" dirty="0">
                <a:latin typeface="Arial"/>
                <a:cs typeface="Arial"/>
              </a:rPr>
              <a:t> </a:t>
            </a:r>
            <a:r>
              <a:rPr sz="1000" spc="-5" dirty="0">
                <a:latin typeface="Arial"/>
                <a:cs typeface="Arial"/>
              </a:rPr>
              <a:t>correlate</a:t>
            </a:r>
            <a:r>
              <a:rPr sz="1000" spc="50" dirty="0">
                <a:latin typeface="Arial"/>
                <a:cs typeface="Arial"/>
              </a:rPr>
              <a:t> </a:t>
            </a:r>
            <a:r>
              <a:rPr sz="1000" spc="-10" dirty="0">
                <a:latin typeface="Arial"/>
                <a:cs typeface="Arial"/>
              </a:rPr>
              <a:t>with</a:t>
            </a:r>
            <a:r>
              <a:rPr sz="1000" spc="50" dirty="0">
                <a:latin typeface="Arial"/>
                <a:cs typeface="Arial"/>
              </a:rPr>
              <a:t> </a:t>
            </a:r>
            <a:r>
              <a:rPr sz="1000" spc="-5" dirty="0">
                <a:latin typeface="Arial"/>
                <a:cs typeface="Arial"/>
              </a:rPr>
              <a:t>level</a:t>
            </a:r>
            <a:r>
              <a:rPr sz="1000" spc="50" dirty="0">
                <a:latin typeface="Arial"/>
                <a:cs typeface="Arial"/>
              </a:rPr>
              <a:t> </a:t>
            </a:r>
            <a:r>
              <a:rPr sz="1000" spc="-5" dirty="0">
                <a:latin typeface="Arial"/>
                <a:cs typeface="Arial"/>
              </a:rPr>
              <a:t>of</a:t>
            </a:r>
            <a:r>
              <a:rPr sz="1000" spc="65" dirty="0">
                <a:latin typeface="Arial"/>
                <a:cs typeface="Arial"/>
              </a:rPr>
              <a:t> </a:t>
            </a:r>
            <a:r>
              <a:rPr sz="1000" spc="-10" dirty="0">
                <a:latin typeface="Arial"/>
                <a:cs typeface="Arial"/>
              </a:rPr>
              <a:t>anesthesia</a:t>
            </a:r>
            <a:endParaRPr sz="1000" dirty="0">
              <a:latin typeface="Arial"/>
              <a:cs typeface="Arial"/>
            </a:endParaRPr>
          </a:p>
          <a:p>
            <a:pPr marL="927100">
              <a:lnSpc>
                <a:spcPct val="100000"/>
              </a:lnSpc>
            </a:pPr>
            <a:r>
              <a:rPr sz="1000" spc="-5" dirty="0">
                <a:latin typeface="Arial"/>
                <a:cs typeface="Arial"/>
              </a:rPr>
              <a:t>(It’s clear that there </a:t>
            </a:r>
            <a:r>
              <a:rPr sz="1000" spc="-10" dirty="0">
                <a:latin typeface="Arial"/>
                <a:cs typeface="Arial"/>
              </a:rPr>
              <a:t>will </a:t>
            </a:r>
            <a:r>
              <a:rPr sz="1000" spc="-5" dirty="0">
                <a:latin typeface="Arial"/>
                <a:cs typeface="Arial"/>
              </a:rPr>
              <a:t>be </a:t>
            </a:r>
            <a:r>
              <a:rPr sz="1000" dirty="0">
                <a:latin typeface="Arial"/>
                <a:cs typeface="Arial"/>
              </a:rPr>
              <a:t>more </a:t>
            </a:r>
            <a:r>
              <a:rPr sz="1000" spc="-10" dirty="0">
                <a:latin typeface="Arial"/>
                <a:cs typeface="Arial"/>
              </a:rPr>
              <a:t>saddles </a:t>
            </a:r>
            <a:r>
              <a:rPr sz="1000" spc="-5" dirty="0">
                <a:latin typeface="Arial"/>
                <a:cs typeface="Arial"/>
              </a:rPr>
              <a:t>for slow </a:t>
            </a:r>
            <a:r>
              <a:rPr sz="1000" spc="-10" dirty="0">
                <a:latin typeface="Arial"/>
                <a:cs typeface="Arial"/>
              </a:rPr>
              <a:t>wave </a:t>
            </a:r>
            <a:r>
              <a:rPr sz="1000" spc="-5" dirty="0">
                <a:latin typeface="Arial"/>
                <a:cs typeface="Arial"/>
              </a:rPr>
              <a:t>sleep because of the </a:t>
            </a:r>
            <a:r>
              <a:rPr sz="1000" spc="-10" dirty="0">
                <a:latin typeface="Arial"/>
                <a:cs typeface="Arial"/>
              </a:rPr>
              <a:t>growing</a:t>
            </a:r>
            <a:r>
              <a:rPr sz="1000" spc="25" dirty="0">
                <a:latin typeface="Arial"/>
                <a:cs typeface="Arial"/>
              </a:rPr>
              <a:t> </a:t>
            </a:r>
            <a:r>
              <a:rPr sz="1000" spc="-5" dirty="0">
                <a:latin typeface="Arial"/>
                <a:cs typeface="Arial"/>
              </a:rPr>
              <a:t>peaks).</a:t>
            </a:r>
            <a:endParaRPr sz="1000" dirty="0">
              <a:latin typeface="Arial"/>
              <a:cs typeface="Arial"/>
            </a:endParaRPr>
          </a:p>
          <a:p>
            <a:pPr marL="972185" lvl="1" indent="-45720">
              <a:lnSpc>
                <a:spcPct val="100000"/>
              </a:lnSpc>
              <a:spcBef>
                <a:spcPts val="5"/>
              </a:spcBef>
              <a:buChar char="•"/>
              <a:tabLst>
                <a:tab pos="972819" algn="l"/>
              </a:tabLst>
            </a:pPr>
            <a:r>
              <a:rPr sz="1000" spc="-5" dirty="0">
                <a:latin typeface="Arial"/>
                <a:cs typeface="Arial"/>
              </a:rPr>
              <a:t>Using single or multiple scale</a:t>
            </a:r>
            <a:r>
              <a:rPr sz="1000" spc="10" dirty="0">
                <a:latin typeface="Arial"/>
                <a:cs typeface="Arial"/>
              </a:rPr>
              <a:t> </a:t>
            </a:r>
            <a:r>
              <a:rPr sz="1000" spc="-5" dirty="0">
                <a:latin typeface="Arial"/>
                <a:cs typeface="Arial"/>
              </a:rPr>
              <a:t>input?</a:t>
            </a:r>
            <a:endParaRPr sz="1000" dirty="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36</a:t>
            </a:fld>
            <a:endParaRPr dirty="0"/>
          </a:p>
        </p:txBody>
      </p:sp>
      <p:sp>
        <p:nvSpPr>
          <p:cNvPr id="21" name="Rectangle 96">
            <a:extLst>
              <a:ext uri="{FF2B5EF4-FFF2-40B4-BE49-F238E27FC236}">
                <a16:creationId xmlns:a16="http://schemas.microsoft.com/office/drawing/2014/main" id="{147CCC68-3CAC-48BB-BFD9-33FAADA33B12}"/>
              </a:ext>
            </a:extLst>
          </p:cNvPr>
          <p:cNvSpPr/>
          <p:nvPr/>
        </p:nvSpPr>
        <p:spPr>
          <a:xfrm>
            <a:off x="5175905" y="967126"/>
            <a:ext cx="3107448" cy="2438400"/>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3" name="Rectangle 4">
            <a:extLst>
              <a:ext uri="{FF2B5EF4-FFF2-40B4-BE49-F238E27FC236}">
                <a16:creationId xmlns:a16="http://schemas.microsoft.com/office/drawing/2014/main" id="{3DF82535-9041-40CB-912A-88DBDEB86781}"/>
              </a:ext>
            </a:extLst>
          </p:cNvPr>
          <p:cNvSpPr/>
          <p:nvPr/>
        </p:nvSpPr>
        <p:spPr>
          <a:xfrm>
            <a:off x="5510058" y="2502673"/>
            <a:ext cx="2619309" cy="266588"/>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27" name="Rectangle 8">
            <a:extLst>
              <a:ext uri="{FF2B5EF4-FFF2-40B4-BE49-F238E27FC236}">
                <a16:creationId xmlns:a16="http://schemas.microsoft.com/office/drawing/2014/main" id="{36326A77-DD70-4C03-8CAF-BA4906EA0D0B}"/>
              </a:ext>
            </a:extLst>
          </p:cNvPr>
          <p:cNvSpPr/>
          <p:nvPr/>
        </p:nvSpPr>
        <p:spPr>
          <a:xfrm>
            <a:off x="5510058" y="2060527"/>
            <a:ext cx="205798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28" name="TextBox 9">
            <a:extLst>
              <a:ext uri="{FF2B5EF4-FFF2-40B4-BE49-F238E27FC236}">
                <a16:creationId xmlns:a16="http://schemas.microsoft.com/office/drawing/2014/main" id="{EE64CDBC-7AED-4B17-8F44-7FC937834244}"/>
              </a:ext>
            </a:extLst>
          </p:cNvPr>
          <p:cNvSpPr txBox="1"/>
          <p:nvPr/>
        </p:nvSpPr>
        <p:spPr>
          <a:xfrm>
            <a:off x="5518538" y="2071908"/>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pixelwise mean</a:t>
            </a:r>
            <a:endParaRPr lang="en-US" sz="800" b="1" i="0" u="none" strike="noStrike" kern="1200" cap="none" spc="0" baseline="0" dirty="0">
              <a:solidFill>
                <a:srgbClr val="000000"/>
              </a:solidFill>
              <a:uFillTx/>
              <a:latin typeface="Calibri"/>
            </a:endParaRPr>
          </a:p>
        </p:txBody>
      </p:sp>
      <p:sp>
        <p:nvSpPr>
          <p:cNvPr id="29" name="Arrow: Down 10">
            <a:extLst>
              <a:ext uri="{FF2B5EF4-FFF2-40B4-BE49-F238E27FC236}">
                <a16:creationId xmlns:a16="http://schemas.microsoft.com/office/drawing/2014/main" id="{756FAF9F-3F83-43DD-AB43-4B1A71DE2214}"/>
              </a:ext>
            </a:extLst>
          </p:cNvPr>
          <p:cNvSpPr/>
          <p:nvPr/>
        </p:nvSpPr>
        <p:spPr>
          <a:xfrm>
            <a:off x="6327256" y="2336557"/>
            <a:ext cx="205003" cy="142564"/>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34" name="Arrow: Down 15">
            <a:extLst>
              <a:ext uri="{FF2B5EF4-FFF2-40B4-BE49-F238E27FC236}">
                <a16:creationId xmlns:a16="http://schemas.microsoft.com/office/drawing/2014/main" id="{1727023F-2BB8-43AC-8921-841CC290EED4}"/>
              </a:ext>
            </a:extLst>
          </p:cNvPr>
          <p:cNvSpPr/>
          <p:nvPr/>
        </p:nvSpPr>
        <p:spPr>
          <a:xfrm>
            <a:off x="6327257" y="1860282"/>
            <a:ext cx="205003" cy="179342"/>
          </a:xfrm>
          <a:custGeom>
            <a:avLst>
              <a:gd name="f0" fmla="val 9841"/>
              <a:gd name="f1" fmla="val 5829"/>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49" name="Rectangle 42">
            <a:extLst>
              <a:ext uri="{FF2B5EF4-FFF2-40B4-BE49-F238E27FC236}">
                <a16:creationId xmlns:a16="http://schemas.microsoft.com/office/drawing/2014/main" id="{A404DD9A-837F-4B9B-9121-1BB2DCD82869}"/>
              </a:ext>
            </a:extLst>
          </p:cNvPr>
          <p:cNvSpPr/>
          <p:nvPr/>
        </p:nvSpPr>
        <p:spPr>
          <a:xfrm>
            <a:off x="6304426" y="1101325"/>
            <a:ext cx="1047755" cy="246801"/>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r</a:t>
            </a:r>
            <a:r>
              <a:rPr lang="en-US" sz="800" b="1" i="0" u="none" strike="noStrike" kern="1200" cap="none" spc="0" baseline="0" dirty="0">
                <a:solidFill>
                  <a:srgbClr val="000000"/>
                </a:solidFill>
                <a:uFillTx/>
                <a:latin typeface="Calibri"/>
              </a:rPr>
              <a:t>aw data</a:t>
            </a:r>
          </a:p>
        </p:txBody>
      </p:sp>
      <p:sp>
        <p:nvSpPr>
          <p:cNvPr id="90" name="TextBox 99">
            <a:extLst>
              <a:ext uri="{FF2B5EF4-FFF2-40B4-BE49-F238E27FC236}">
                <a16:creationId xmlns:a16="http://schemas.microsoft.com/office/drawing/2014/main" id="{65C8BA74-E15F-4306-92C3-0A857EE0814C}"/>
              </a:ext>
            </a:extLst>
          </p:cNvPr>
          <p:cNvSpPr txBox="1"/>
          <p:nvPr/>
        </p:nvSpPr>
        <p:spPr>
          <a:xfrm rot="16200004">
            <a:off x="4605876" y="2033049"/>
            <a:ext cx="1425390" cy="261610"/>
          </a:xfrm>
          <a:prstGeom prst="rect">
            <a:avLst/>
          </a:prstGeom>
          <a:noFill/>
          <a:ln cap="flat">
            <a:noFill/>
          </a:ln>
        </p:spPr>
        <p:txBody>
          <a:bodyPr vert="horz" wrap="non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dirty="0">
                <a:solidFill>
                  <a:srgbClr val="000000"/>
                </a:solidFill>
                <a:uFillTx/>
                <a:latin typeface="Calibri"/>
              </a:rPr>
              <a:t>Preprocessing stage 1</a:t>
            </a:r>
            <a:endParaRPr lang="en-GB" sz="1100" b="0" i="0" u="none" strike="noStrike" kern="1200" cap="none" spc="0" baseline="0" dirty="0">
              <a:solidFill>
                <a:srgbClr val="000000"/>
              </a:solidFill>
              <a:uFillTx/>
              <a:latin typeface="Calibri"/>
            </a:endParaRPr>
          </a:p>
        </p:txBody>
      </p:sp>
      <p:sp>
        <p:nvSpPr>
          <p:cNvPr id="100" name="TextBox 9">
            <a:extLst>
              <a:ext uri="{FF2B5EF4-FFF2-40B4-BE49-F238E27FC236}">
                <a16:creationId xmlns:a16="http://schemas.microsoft.com/office/drawing/2014/main" id="{49161919-A30E-4751-ADC6-3305C937633E}"/>
              </a:ext>
            </a:extLst>
          </p:cNvPr>
          <p:cNvSpPr txBox="1"/>
          <p:nvPr/>
        </p:nvSpPr>
        <p:spPr>
          <a:xfrm>
            <a:off x="5728045" y="2516469"/>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difference &amp; smoothing</a:t>
            </a:r>
            <a:endParaRPr lang="en-US" sz="800" b="1" i="0" u="none" strike="noStrike" kern="1200" cap="none" spc="0" baseline="0" dirty="0">
              <a:solidFill>
                <a:srgbClr val="000000"/>
              </a:solidFill>
              <a:uFillTx/>
              <a:latin typeface="Calibri"/>
            </a:endParaRPr>
          </a:p>
        </p:txBody>
      </p:sp>
      <p:sp>
        <p:nvSpPr>
          <p:cNvPr id="101" name="Arrow: Down 15">
            <a:extLst>
              <a:ext uri="{FF2B5EF4-FFF2-40B4-BE49-F238E27FC236}">
                <a16:creationId xmlns:a16="http://schemas.microsoft.com/office/drawing/2014/main" id="{5762F23E-A5C7-4E39-8B57-A7677195C724}"/>
              </a:ext>
            </a:extLst>
          </p:cNvPr>
          <p:cNvSpPr/>
          <p:nvPr/>
        </p:nvSpPr>
        <p:spPr>
          <a:xfrm>
            <a:off x="7703140" y="1855013"/>
            <a:ext cx="205003" cy="601402"/>
          </a:xfrm>
          <a:custGeom>
            <a:avLst>
              <a:gd name="f0" fmla="val 18382"/>
              <a:gd name="f1" fmla="val 5829"/>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5" name="Rectangle 4">
            <a:extLst>
              <a:ext uri="{FF2B5EF4-FFF2-40B4-BE49-F238E27FC236}">
                <a16:creationId xmlns:a16="http://schemas.microsoft.com/office/drawing/2014/main" id="{546F8B2C-1284-4C9B-B39B-B0F28F4026D7}"/>
              </a:ext>
            </a:extLst>
          </p:cNvPr>
          <p:cNvSpPr/>
          <p:nvPr/>
        </p:nvSpPr>
        <p:spPr>
          <a:xfrm>
            <a:off x="5518537" y="1101325"/>
            <a:ext cx="2617701" cy="250724"/>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Arrow: Down 15">
            <a:extLst>
              <a:ext uri="{FF2B5EF4-FFF2-40B4-BE49-F238E27FC236}">
                <a16:creationId xmlns:a16="http://schemas.microsoft.com/office/drawing/2014/main" id="{AFD86068-76D3-46A0-994D-A388DBE96FA3}"/>
              </a:ext>
            </a:extLst>
          </p:cNvPr>
          <p:cNvSpPr/>
          <p:nvPr/>
        </p:nvSpPr>
        <p:spPr>
          <a:xfrm>
            <a:off x="6797827" y="2826026"/>
            <a:ext cx="182127" cy="172738"/>
          </a:xfrm>
          <a:custGeom>
            <a:avLst>
              <a:gd name="f0" fmla="val 11704"/>
              <a:gd name="f1" fmla="val 4557"/>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127" name="Rectangle 8">
            <a:extLst>
              <a:ext uri="{FF2B5EF4-FFF2-40B4-BE49-F238E27FC236}">
                <a16:creationId xmlns:a16="http://schemas.microsoft.com/office/drawing/2014/main" id="{BE1990D9-2F9E-478D-BC52-895EC886ACFB}"/>
              </a:ext>
            </a:extLst>
          </p:cNvPr>
          <p:cNvSpPr/>
          <p:nvPr/>
        </p:nvSpPr>
        <p:spPr>
          <a:xfrm>
            <a:off x="5516929" y="1580839"/>
            <a:ext cx="261931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128" name="Arrow: Down 15">
            <a:extLst>
              <a:ext uri="{FF2B5EF4-FFF2-40B4-BE49-F238E27FC236}">
                <a16:creationId xmlns:a16="http://schemas.microsoft.com/office/drawing/2014/main" id="{3BFFD97D-E6B3-4039-9550-5FB1ACA90277}"/>
              </a:ext>
            </a:extLst>
          </p:cNvPr>
          <p:cNvSpPr/>
          <p:nvPr/>
        </p:nvSpPr>
        <p:spPr>
          <a:xfrm>
            <a:off x="6674159" y="1377650"/>
            <a:ext cx="205003" cy="179342"/>
          </a:xfrm>
          <a:custGeom>
            <a:avLst>
              <a:gd name="f0" fmla="val 9841"/>
              <a:gd name="f1" fmla="val 5829"/>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129" name="Rectangle 42">
            <a:extLst>
              <a:ext uri="{FF2B5EF4-FFF2-40B4-BE49-F238E27FC236}">
                <a16:creationId xmlns:a16="http://schemas.microsoft.com/office/drawing/2014/main" id="{5982C225-05E1-4CF4-906E-AB4E326A97E4}"/>
              </a:ext>
            </a:extLst>
          </p:cNvPr>
          <p:cNvSpPr/>
          <p:nvPr/>
        </p:nvSpPr>
        <p:spPr>
          <a:xfrm>
            <a:off x="6076507" y="1588639"/>
            <a:ext cx="1425151" cy="21544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select region of interest</a:t>
            </a:r>
            <a:endParaRPr lang="en-US" sz="800" b="1" i="0" u="none" strike="noStrike" kern="1200" cap="none" spc="0" baseline="0" dirty="0">
              <a:solidFill>
                <a:srgbClr val="000000"/>
              </a:solidFill>
              <a:uFillTx/>
              <a:latin typeface="Calibri"/>
            </a:endParaRPr>
          </a:p>
        </p:txBody>
      </p:sp>
      <p:sp>
        <p:nvSpPr>
          <p:cNvPr id="138" name="Rectangle 42">
            <a:extLst>
              <a:ext uri="{FF2B5EF4-FFF2-40B4-BE49-F238E27FC236}">
                <a16:creationId xmlns:a16="http://schemas.microsoft.com/office/drawing/2014/main" id="{448E5F82-085B-4296-90F4-17E78758B317}"/>
              </a:ext>
            </a:extLst>
          </p:cNvPr>
          <p:cNvSpPr/>
          <p:nvPr/>
        </p:nvSpPr>
        <p:spPr>
          <a:xfrm>
            <a:off x="6141754" y="3078749"/>
            <a:ext cx="1446007" cy="21544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difference to pixelwise mean</a:t>
            </a:r>
            <a:endParaRPr lang="en-US" sz="800" b="1" i="0" u="none" strike="noStrike" kern="1200" cap="none" spc="0" baseline="0" dirty="0">
              <a:solidFill>
                <a:srgbClr val="000000"/>
              </a:solidFill>
              <a:uFillTx/>
              <a:latin typeface="Calibri"/>
            </a:endParaRPr>
          </a:p>
        </p:txBody>
      </p:sp>
      <p:sp>
        <p:nvSpPr>
          <p:cNvPr id="139" name="Rectangle 138">
            <a:extLst>
              <a:ext uri="{FF2B5EF4-FFF2-40B4-BE49-F238E27FC236}">
                <a16:creationId xmlns:a16="http://schemas.microsoft.com/office/drawing/2014/main" id="{3BB8CB17-05B0-466C-8E3E-6D8AE0B48C7F}"/>
              </a:ext>
            </a:extLst>
          </p:cNvPr>
          <p:cNvSpPr/>
          <p:nvPr/>
        </p:nvSpPr>
        <p:spPr>
          <a:xfrm>
            <a:off x="5510058" y="3045351"/>
            <a:ext cx="2617701" cy="250724"/>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5">
            <a:extLst>
              <a:ext uri="{FF2B5EF4-FFF2-40B4-BE49-F238E27FC236}">
                <a16:creationId xmlns:a16="http://schemas.microsoft.com/office/drawing/2014/main" id="{5D78622C-5912-4EA4-8EEE-2F14C8AA5C01}"/>
              </a:ext>
            </a:extLst>
          </p:cNvPr>
          <p:cNvSpPr>
            <a:spLocks noGrp="1"/>
          </p:cNvSpPr>
          <p:nvPr>
            <p:ph type="title"/>
          </p:nvPr>
        </p:nvSpPr>
        <p:spPr/>
        <p:txBody>
          <a:bodyPr/>
          <a:lstStyle/>
          <a:p>
            <a:endParaRPr lang="en-GB"/>
          </a:p>
        </p:txBody>
      </p:sp>
      <p:grpSp>
        <p:nvGrpSpPr>
          <p:cNvPr id="7" name="Group 6">
            <a:extLst>
              <a:ext uri="{FF2B5EF4-FFF2-40B4-BE49-F238E27FC236}">
                <a16:creationId xmlns:a16="http://schemas.microsoft.com/office/drawing/2014/main" id="{DD1C6B39-F54F-4AA4-958E-011B919ED44E}"/>
              </a:ext>
            </a:extLst>
          </p:cNvPr>
          <p:cNvGrpSpPr/>
          <p:nvPr/>
        </p:nvGrpSpPr>
        <p:grpSpPr>
          <a:xfrm>
            <a:off x="688326" y="905570"/>
            <a:ext cx="3564066" cy="3690439"/>
            <a:chOff x="688326" y="905570"/>
            <a:chExt cx="3564066" cy="3690439"/>
          </a:xfrm>
        </p:grpSpPr>
        <p:sp>
          <p:nvSpPr>
            <p:cNvPr id="68" name="Rectangle 96">
              <a:extLst>
                <a:ext uri="{FF2B5EF4-FFF2-40B4-BE49-F238E27FC236}">
                  <a16:creationId xmlns:a16="http://schemas.microsoft.com/office/drawing/2014/main" id="{E8241948-9FBD-4CAC-A81F-EB33180679F9}"/>
                </a:ext>
              </a:extLst>
            </p:cNvPr>
            <p:cNvSpPr/>
            <p:nvPr/>
          </p:nvSpPr>
          <p:spPr>
            <a:xfrm flipV="1">
              <a:off x="688326" y="3663488"/>
              <a:ext cx="3564065" cy="932521"/>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7" name="Rectangle 42">
              <a:extLst>
                <a:ext uri="{FF2B5EF4-FFF2-40B4-BE49-F238E27FC236}">
                  <a16:creationId xmlns:a16="http://schemas.microsoft.com/office/drawing/2014/main" id="{5D933850-1CB4-4DD1-8254-E770E0630DDF}"/>
                </a:ext>
              </a:extLst>
            </p:cNvPr>
            <p:cNvSpPr/>
            <p:nvPr/>
          </p:nvSpPr>
          <p:spPr>
            <a:xfrm>
              <a:off x="1747354" y="905570"/>
              <a:ext cx="1446007" cy="21544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difference to pixelwise mean</a:t>
              </a:r>
              <a:endParaRPr lang="en-US" sz="800" b="1" i="0" u="none" strike="noStrike" kern="1200" cap="none" spc="0" baseline="0" dirty="0">
                <a:solidFill>
                  <a:srgbClr val="000000"/>
                </a:solidFill>
                <a:uFillTx/>
                <a:latin typeface="Calibri"/>
              </a:endParaRPr>
            </a:p>
          </p:txBody>
        </p:sp>
        <p:sp>
          <p:nvSpPr>
            <p:cNvPr id="50" name="Rectangle 96">
              <a:extLst>
                <a:ext uri="{FF2B5EF4-FFF2-40B4-BE49-F238E27FC236}">
                  <a16:creationId xmlns:a16="http://schemas.microsoft.com/office/drawing/2014/main" id="{FAFD00EE-E9CC-4FD2-83C1-E0DB63BFD782}"/>
                </a:ext>
              </a:extLst>
            </p:cNvPr>
            <p:cNvSpPr/>
            <p:nvPr/>
          </p:nvSpPr>
          <p:spPr>
            <a:xfrm flipV="1">
              <a:off x="688327" y="1232131"/>
              <a:ext cx="3564065" cy="2372967"/>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1" name="Arrow: Down 15">
              <a:extLst>
                <a:ext uri="{FF2B5EF4-FFF2-40B4-BE49-F238E27FC236}">
                  <a16:creationId xmlns:a16="http://schemas.microsoft.com/office/drawing/2014/main" id="{03425B66-FBCA-42DE-8309-DBA73FCC48C1}"/>
                </a:ext>
              </a:extLst>
            </p:cNvPr>
            <p:cNvSpPr/>
            <p:nvPr/>
          </p:nvSpPr>
          <p:spPr>
            <a:xfrm>
              <a:off x="2315816" y="1154773"/>
              <a:ext cx="182127" cy="229759"/>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52" name="Rectangle 8">
              <a:extLst>
                <a:ext uri="{FF2B5EF4-FFF2-40B4-BE49-F238E27FC236}">
                  <a16:creationId xmlns:a16="http://schemas.microsoft.com/office/drawing/2014/main" id="{8DAF81A5-2F36-443C-9C8F-AD1A8BE466B5}"/>
                </a:ext>
              </a:extLst>
            </p:cNvPr>
            <p:cNvSpPr/>
            <p:nvPr/>
          </p:nvSpPr>
          <p:spPr>
            <a:xfrm>
              <a:off x="1032665" y="1407615"/>
              <a:ext cx="261083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53" name="TextBox 9">
              <a:extLst>
                <a:ext uri="{FF2B5EF4-FFF2-40B4-BE49-F238E27FC236}">
                  <a16:creationId xmlns:a16="http://schemas.microsoft.com/office/drawing/2014/main" id="{FBDF9BD1-5F8A-4DF4-A991-B58C84815778}"/>
                </a:ext>
              </a:extLst>
            </p:cNvPr>
            <p:cNvSpPr txBox="1"/>
            <p:nvPr/>
          </p:nvSpPr>
          <p:spPr>
            <a:xfrm>
              <a:off x="1332448" y="1418996"/>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1D Fourier transform per pixel vector</a:t>
              </a:r>
              <a:endParaRPr lang="en-US" sz="800" b="1" i="0" u="none" strike="noStrike" kern="1200" cap="none" spc="0" baseline="0" dirty="0">
                <a:solidFill>
                  <a:srgbClr val="000000"/>
                </a:solidFill>
                <a:uFillTx/>
                <a:latin typeface="Calibri"/>
              </a:endParaRPr>
            </a:p>
          </p:txBody>
        </p:sp>
        <p:sp>
          <p:nvSpPr>
            <p:cNvPr id="54" name="Rectangle 8">
              <a:extLst>
                <a:ext uri="{FF2B5EF4-FFF2-40B4-BE49-F238E27FC236}">
                  <a16:creationId xmlns:a16="http://schemas.microsoft.com/office/drawing/2014/main" id="{BF64037D-3417-4B0C-80B5-0DF04F40B136}"/>
                </a:ext>
              </a:extLst>
            </p:cNvPr>
            <p:cNvSpPr/>
            <p:nvPr/>
          </p:nvSpPr>
          <p:spPr>
            <a:xfrm>
              <a:off x="1032721" y="1885477"/>
              <a:ext cx="261083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55" name="TextBox 9">
              <a:extLst>
                <a:ext uri="{FF2B5EF4-FFF2-40B4-BE49-F238E27FC236}">
                  <a16:creationId xmlns:a16="http://schemas.microsoft.com/office/drawing/2014/main" id="{E0D0A99C-5CEC-42EA-9FDB-729719C77CFB}"/>
                </a:ext>
              </a:extLst>
            </p:cNvPr>
            <p:cNvSpPr txBox="1"/>
            <p:nvPr/>
          </p:nvSpPr>
          <p:spPr>
            <a:xfrm>
              <a:off x="1332504" y="1896858"/>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Remove frequencies (set to zero)</a:t>
              </a:r>
              <a:endParaRPr lang="en-US" sz="800" b="1" i="0" u="none" strike="noStrike" kern="1200" cap="none" spc="0" baseline="0" dirty="0">
                <a:solidFill>
                  <a:srgbClr val="000000"/>
                </a:solidFill>
                <a:uFillTx/>
                <a:latin typeface="Calibri"/>
              </a:endParaRPr>
            </a:p>
          </p:txBody>
        </p:sp>
        <p:sp>
          <p:nvSpPr>
            <p:cNvPr id="56" name="Arrow: Down 15">
              <a:extLst>
                <a:ext uri="{FF2B5EF4-FFF2-40B4-BE49-F238E27FC236}">
                  <a16:creationId xmlns:a16="http://schemas.microsoft.com/office/drawing/2014/main" id="{C2C9FC6E-9783-4F49-AD83-75110F2778CA}"/>
                </a:ext>
              </a:extLst>
            </p:cNvPr>
            <p:cNvSpPr/>
            <p:nvPr/>
          </p:nvSpPr>
          <p:spPr>
            <a:xfrm>
              <a:off x="2317666" y="1692360"/>
              <a:ext cx="180277" cy="152226"/>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57" name="Rectangle 8">
              <a:extLst>
                <a:ext uri="{FF2B5EF4-FFF2-40B4-BE49-F238E27FC236}">
                  <a16:creationId xmlns:a16="http://schemas.microsoft.com/office/drawing/2014/main" id="{18AC4B94-258F-47E8-828A-C1F0AD6DD2DB}"/>
                </a:ext>
              </a:extLst>
            </p:cNvPr>
            <p:cNvSpPr/>
            <p:nvPr/>
          </p:nvSpPr>
          <p:spPr>
            <a:xfrm>
              <a:off x="1029806" y="2334075"/>
              <a:ext cx="261083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58" name="TextBox 9">
              <a:extLst>
                <a:ext uri="{FF2B5EF4-FFF2-40B4-BE49-F238E27FC236}">
                  <a16:creationId xmlns:a16="http://schemas.microsoft.com/office/drawing/2014/main" id="{C21E754C-4D77-463A-8244-425E905C0088}"/>
                </a:ext>
              </a:extLst>
            </p:cNvPr>
            <p:cNvSpPr txBox="1"/>
            <p:nvPr/>
          </p:nvSpPr>
          <p:spPr>
            <a:xfrm>
              <a:off x="1355403" y="2340424"/>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Inverse Fourier Transform</a:t>
              </a:r>
              <a:endParaRPr lang="en-US" sz="800" b="1" i="0" u="none" strike="noStrike" kern="1200" cap="none" spc="0" baseline="0" dirty="0">
                <a:solidFill>
                  <a:srgbClr val="000000"/>
                </a:solidFill>
                <a:uFillTx/>
                <a:latin typeface="Calibri"/>
              </a:endParaRPr>
            </a:p>
          </p:txBody>
        </p:sp>
        <p:sp>
          <p:nvSpPr>
            <p:cNvPr id="59" name="Arrow: Down 15">
              <a:extLst>
                <a:ext uri="{FF2B5EF4-FFF2-40B4-BE49-F238E27FC236}">
                  <a16:creationId xmlns:a16="http://schemas.microsoft.com/office/drawing/2014/main" id="{7FA7AD78-C4BC-452D-8407-E1B46BBFF5B1}"/>
                </a:ext>
              </a:extLst>
            </p:cNvPr>
            <p:cNvSpPr/>
            <p:nvPr/>
          </p:nvSpPr>
          <p:spPr>
            <a:xfrm>
              <a:off x="2314404" y="2151717"/>
              <a:ext cx="180277" cy="152226"/>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60" name="Rectangle 8">
              <a:extLst>
                <a:ext uri="{FF2B5EF4-FFF2-40B4-BE49-F238E27FC236}">
                  <a16:creationId xmlns:a16="http://schemas.microsoft.com/office/drawing/2014/main" id="{E3F9144D-6B53-46DF-ABD9-EEB77C0309DA}"/>
                </a:ext>
              </a:extLst>
            </p:cNvPr>
            <p:cNvSpPr/>
            <p:nvPr/>
          </p:nvSpPr>
          <p:spPr>
            <a:xfrm>
              <a:off x="1047475" y="2799191"/>
              <a:ext cx="2987459"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61" name="Arrow: Down 15">
              <a:extLst>
                <a:ext uri="{FF2B5EF4-FFF2-40B4-BE49-F238E27FC236}">
                  <a16:creationId xmlns:a16="http://schemas.microsoft.com/office/drawing/2014/main" id="{F3618245-30D1-414A-94D9-F9F44096492F}"/>
                </a:ext>
              </a:extLst>
            </p:cNvPr>
            <p:cNvSpPr/>
            <p:nvPr/>
          </p:nvSpPr>
          <p:spPr>
            <a:xfrm>
              <a:off x="2314402" y="2616355"/>
              <a:ext cx="180277" cy="152226"/>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62" name="Arrow: Down 15">
              <a:extLst>
                <a:ext uri="{FF2B5EF4-FFF2-40B4-BE49-F238E27FC236}">
                  <a16:creationId xmlns:a16="http://schemas.microsoft.com/office/drawing/2014/main" id="{9BEEE019-517D-4A22-B9DA-C73AADC60CA4}"/>
                </a:ext>
              </a:extLst>
            </p:cNvPr>
            <p:cNvSpPr/>
            <p:nvPr/>
          </p:nvSpPr>
          <p:spPr>
            <a:xfrm>
              <a:off x="3801523" y="1155931"/>
              <a:ext cx="171437" cy="1612649"/>
            </a:xfrm>
            <a:custGeom>
              <a:avLst>
                <a:gd name="f0" fmla="val 20685"/>
                <a:gd name="f1" fmla="val 3585"/>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63" name="TextBox 9">
              <a:extLst>
                <a:ext uri="{FF2B5EF4-FFF2-40B4-BE49-F238E27FC236}">
                  <a16:creationId xmlns:a16="http://schemas.microsoft.com/office/drawing/2014/main" id="{65D88904-0FB4-4ABC-89D5-A549F1F0227E}"/>
                </a:ext>
              </a:extLst>
            </p:cNvPr>
            <p:cNvSpPr txBox="1"/>
            <p:nvPr/>
          </p:nvSpPr>
          <p:spPr>
            <a:xfrm>
              <a:off x="1375551" y="2800350"/>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difference</a:t>
              </a:r>
              <a:endParaRPr lang="en-US" sz="800" b="1" i="0" u="none" strike="noStrike" kern="1200" cap="none" spc="0" baseline="0" dirty="0">
                <a:solidFill>
                  <a:srgbClr val="000000"/>
                </a:solidFill>
                <a:uFillTx/>
                <a:latin typeface="Calibri"/>
              </a:endParaRPr>
            </a:p>
          </p:txBody>
        </p:sp>
        <p:sp>
          <p:nvSpPr>
            <p:cNvPr id="64" name="Arrow: Down 15">
              <a:extLst>
                <a:ext uri="{FF2B5EF4-FFF2-40B4-BE49-F238E27FC236}">
                  <a16:creationId xmlns:a16="http://schemas.microsoft.com/office/drawing/2014/main" id="{2F7019F6-541E-4C01-AE8D-8FB30482E493}"/>
                </a:ext>
              </a:extLst>
            </p:cNvPr>
            <p:cNvSpPr/>
            <p:nvPr/>
          </p:nvSpPr>
          <p:spPr>
            <a:xfrm>
              <a:off x="2314402" y="3078749"/>
              <a:ext cx="180277" cy="152226"/>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65" name="Rectangle 8">
              <a:extLst>
                <a:ext uri="{FF2B5EF4-FFF2-40B4-BE49-F238E27FC236}">
                  <a16:creationId xmlns:a16="http://schemas.microsoft.com/office/drawing/2014/main" id="{28C0B2E5-4852-419B-9449-31469DC31570}"/>
                </a:ext>
              </a:extLst>
            </p:cNvPr>
            <p:cNvSpPr/>
            <p:nvPr/>
          </p:nvSpPr>
          <p:spPr>
            <a:xfrm>
              <a:off x="1044332" y="3280774"/>
              <a:ext cx="2987459"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66" name="TextBox 9">
              <a:extLst>
                <a:ext uri="{FF2B5EF4-FFF2-40B4-BE49-F238E27FC236}">
                  <a16:creationId xmlns:a16="http://schemas.microsoft.com/office/drawing/2014/main" id="{EC893C83-880A-4FCB-AF4F-47598C1316F8}"/>
                </a:ext>
              </a:extLst>
            </p:cNvPr>
            <p:cNvSpPr txBox="1"/>
            <p:nvPr/>
          </p:nvSpPr>
          <p:spPr>
            <a:xfrm>
              <a:off x="1406578" y="3289476"/>
              <a:ext cx="2234058"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adaptive histogram equalization &amp; clipping</a:t>
              </a:r>
              <a:endParaRPr lang="en-US" sz="800" b="1" i="0" u="none" strike="noStrike" kern="1200" cap="none" spc="0" baseline="0" dirty="0">
                <a:solidFill>
                  <a:srgbClr val="000000"/>
                </a:solidFill>
                <a:uFillTx/>
                <a:latin typeface="Calibri"/>
              </a:endParaRPr>
            </a:p>
          </p:txBody>
        </p:sp>
        <p:sp>
          <p:nvSpPr>
            <p:cNvPr id="67" name="Arrow: Down 15">
              <a:extLst>
                <a:ext uri="{FF2B5EF4-FFF2-40B4-BE49-F238E27FC236}">
                  <a16:creationId xmlns:a16="http://schemas.microsoft.com/office/drawing/2014/main" id="{A98286C6-C9C8-4220-8EEB-40FE4032FB8D}"/>
                </a:ext>
              </a:extLst>
            </p:cNvPr>
            <p:cNvSpPr/>
            <p:nvPr/>
          </p:nvSpPr>
          <p:spPr>
            <a:xfrm>
              <a:off x="2314402" y="3568872"/>
              <a:ext cx="180277" cy="211709"/>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69" name="Rectangle 8">
              <a:extLst>
                <a:ext uri="{FF2B5EF4-FFF2-40B4-BE49-F238E27FC236}">
                  <a16:creationId xmlns:a16="http://schemas.microsoft.com/office/drawing/2014/main" id="{C07A64C7-C5AF-4AED-A5A1-AA7DC2546930}"/>
                </a:ext>
              </a:extLst>
            </p:cNvPr>
            <p:cNvSpPr/>
            <p:nvPr/>
          </p:nvSpPr>
          <p:spPr>
            <a:xfrm>
              <a:off x="1025794" y="3807140"/>
              <a:ext cx="3005997"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70" name="TextBox 9">
              <a:extLst>
                <a:ext uri="{FF2B5EF4-FFF2-40B4-BE49-F238E27FC236}">
                  <a16:creationId xmlns:a16="http://schemas.microsoft.com/office/drawing/2014/main" id="{2E42E841-A7D2-4704-9173-095EFEBC185B}"/>
                </a:ext>
              </a:extLst>
            </p:cNvPr>
            <p:cNvSpPr txBox="1"/>
            <p:nvPr/>
          </p:nvSpPr>
          <p:spPr>
            <a:xfrm>
              <a:off x="1441368" y="3802564"/>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Fast density clustering</a:t>
              </a:r>
              <a:endParaRPr lang="en-US" sz="800" b="1" i="0" u="none" strike="noStrike" kern="1200" cap="none" spc="0" baseline="0" dirty="0">
                <a:solidFill>
                  <a:srgbClr val="000000"/>
                </a:solidFill>
                <a:uFillTx/>
                <a:latin typeface="Calibri"/>
              </a:endParaRPr>
            </a:p>
          </p:txBody>
        </p:sp>
        <p:sp>
          <p:nvSpPr>
            <p:cNvPr id="71" name="Rectangle 8">
              <a:extLst>
                <a:ext uri="{FF2B5EF4-FFF2-40B4-BE49-F238E27FC236}">
                  <a16:creationId xmlns:a16="http://schemas.microsoft.com/office/drawing/2014/main" id="{966DFB8F-86D9-4638-8F82-E1AEA1296F65}"/>
                </a:ext>
              </a:extLst>
            </p:cNvPr>
            <p:cNvSpPr/>
            <p:nvPr/>
          </p:nvSpPr>
          <p:spPr>
            <a:xfrm>
              <a:off x="1032603" y="4248150"/>
              <a:ext cx="3005997"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72" name="TextBox 9">
              <a:extLst>
                <a:ext uri="{FF2B5EF4-FFF2-40B4-BE49-F238E27FC236}">
                  <a16:creationId xmlns:a16="http://schemas.microsoft.com/office/drawing/2014/main" id="{90BB70E9-8A76-4943-9712-CC52FBB81840}"/>
                </a:ext>
              </a:extLst>
            </p:cNvPr>
            <p:cNvSpPr txBox="1"/>
            <p:nvPr/>
          </p:nvSpPr>
          <p:spPr>
            <a:xfrm>
              <a:off x="1454610" y="4259531"/>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Cluster tracking</a:t>
              </a:r>
              <a:endParaRPr lang="en-US" sz="800" b="1" i="0" u="none" strike="noStrike" kern="1200" cap="none" spc="0" baseline="0" dirty="0">
                <a:solidFill>
                  <a:srgbClr val="000000"/>
                </a:solidFill>
                <a:uFillTx/>
                <a:latin typeface="Calibri"/>
              </a:endParaRPr>
            </a:p>
          </p:txBody>
        </p:sp>
        <p:sp>
          <p:nvSpPr>
            <p:cNvPr id="73" name="Arrow: Down 15">
              <a:extLst>
                <a:ext uri="{FF2B5EF4-FFF2-40B4-BE49-F238E27FC236}">
                  <a16:creationId xmlns:a16="http://schemas.microsoft.com/office/drawing/2014/main" id="{B02A0778-4010-4924-8DEF-543E2EA25224}"/>
                </a:ext>
              </a:extLst>
            </p:cNvPr>
            <p:cNvSpPr/>
            <p:nvPr/>
          </p:nvSpPr>
          <p:spPr>
            <a:xfrm>
              <a:off x="2314402" y="4069759"/>
              <a:ext cx="180277" cy="146846"/>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grpSp>
    </p:spTree>
    <p:extLst>
      <p:ext uri="{BB962C8B-B14F-4D97-AF65-F5344CB8AC3E}">
        <p14:creationId xmlns:p14="http://schemas.microsoft.com/office/powerpoint/2010/main" val="252389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164E68A-636A-4F1B-8CC0-CF831EB8AEC7}"/>
              </a:ext>
            </a:extLst>
          </p:cNvPr>
          <p:cNvGrpSpPr/>
          <p:nvPr/>
        </p:nvGrpSpPr>
        <p:grpSpPr>
          <a:xfrm>
            <a:off x="6019800" y="598714"/>
            <a:ext cx="3047999" cy="2233510"/>
            <a:chOff x="6019800" y="598714"/>
            <a:chExt cx="3047999" cy="2233510"/>
          </a:xfrm>
        </p:grpSpPr>
        <p:sp>
          <p:nvSpPr>
            <p:cNvPr id="9" name="Rectangle 8">
              <a:extLst>
                <a:ext uri="{FF2B5EF4-FFF2-40B4-BE49-F238E27FC236}">
                  <a16:creationId xmlns:a16="http://schemas.microsoft.com/office/drawing/2014/main" id="{33DBD701-B78C-4730-9D45-265330E03165}"/>
                </a:ext>
              </a:extLst>
            </p:cNvPr>
            <p:cNvSpPr/>
            <p:nvPr/>
          </p:nvSpPr>
          <p:spPr>
            <a:xfrm>
              <a:off x="6041570" y="598714"/>
              <a:ext cx="3026229" cy="22335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60AECC9C-3090-487A-9CE6-D1D5A645EE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987" y="685800"/>
              <a:ext cx="2816701" cy="18859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00490DF-0564-40D4-B1FD-82B465AB1F4A}"/>
                </a:ext>
              </a:extLst>
            </p:cNvPr>
            <p:cNvSpPr/>
            <p:nvPr/>
          </p:nvSpPr>
          <p:spPr>
            <a:xfrm>
              <a:off x="6019800" y="2562762"/>
              <a:ext cx="2986715" cy="253916"/>
            </a:xfrm>
            <a:prstGeom prst="rect">
              <a:avLst/>
            </a:prstGeom>
          </p:spPr>
          <p:txBody>
            <a:bodyPr wrap="none">
              <a:spAutoFit/>
            </a:bodyPr>
            <a:lstStyle/>
            <a:p>
              <a:r>
                <a:rPr lang="en-GB" sz="1000" b="1" dirty="0"/>
                <a:t>Weighted connectivity matrix (</a:t>
              </a:r>
              <a:r>
                <a:rPr lang="en-GB" sz="1050" dirty="0" err="1"/>
                <a:t>Gămănuţ</a:t>
              </a:r>
              <a:r>
                <a:rPr lang="en-GB" sz="1050" dirty="0"/>
                <a:t> et al. 2017)</a:t>
              </a:r>
            </a:p>
          </p:txBody>
        </p:sp>
      </p:grpSp>
      <p:sp>
        <p:nvSpPr>
          <p:cNvPr id="2" name="object 2"/>
          <p:cNvSpPr txBox="1">
            <a:spLocks noGrp="1"/>
          </p:cNvSpPr>
          <p:nvPr>
            <p:ph type="title"/>
          </p:nvPr>
        </p:nvSpPr>
        <p:spPr>
          <a:xfrm>
            <a:off x="154939" y="124191"/>
            <a:ext cx="540766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latin typeface="Arial"/>
                <a:cs typeface="Arial"/>
              </a:rPr>
              <a:t>1. </a:t>
            </a:r>
            <a:r>
              <a:rPr sz="1800" b="1" dirty="0">
                <a:latin typeface="Arial"/>
                <a:cs typeface="Arial"/>
              </a:rPr>
              <a:t>Motivat</a:t>
            </a:r>
            <a:r>
              <a:rPr sz="1800" b="1" spc="5" dirty="0">
                <a:latin typeface="Arial"/>
                <a:cs typeface="Arial"/>
              </a:rPr>
              <a:t>i</a:t>
            </a:r>
            <a:r>
              <a:rPr sz="1800" b="1" dirty="0">
                <a:latin typeface="Arial"/>
                <a:cs typeface="Arial"/>
              </a:rPr>
              <a:t>on</a:t>
            </a:r>
            <a:r>
              <a:rPr lang="en-US" sz="1800" b="1" dirty="0">
                <a:latin typeface="Arial"/>
                <a:cs typeface="Arial"/>
              </a:rPr>
              <a:t> &amp; interest of research</a:t>
            </a:r>
            <a:endParaRPr sz="1800" dirty="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4</a:t>
            </a:fld>
            <a:endParaRPr dirty="0"/>
          </a:p>
        </p:txBody>
      </p:sp>
      <p:sp>
        <p:nvSpPr>
          <p:cNvPr id="3" name="object 3"/>
          <p:cNvSpPr txBox="1"/>
          <p:nvPr/>
        </p:nvSpPr>
        <p:spPr>
          <a:xfrm>
            <a:off x="170541" y="1017146"/>
            <a:ext cx="8775147" cy="3306674"/>
          </a:xfrm>
          <a:prstGeom prst="rect">
            <a:avLst/>
          </a:prstGeom>
        </p:spPr>
        <p:txBody>
          <a:bodyPr vert="horz" wrap="square" lIns="0" tIns="13335" rIns="0" bIns="0" rtlCol="0">
            <a:spAutoFit/>
          </a:bodyPr>
          <a:lstStyle/>
          <a:p>
            <a:pPr marL="12065">
              <a:lnSpc>
                <a:spcPct val="100000"/>
              </a:lnSpc>
              <a:tabLst>
                <a:tab pos="299085" algn="l"/>
                <a:tab pos="299720" algn="l"/>
              </a:tabLst>
            </a:pPr>
            <a:endParaRPr lang="en-US" sz="1400" spc="-5" dirty="0">
              <a:latin typeface="Arial"/>
              <a:cs typeface="Arial"/>
            </a:endParaRPr>
          </a:p>
          <a:p>
            <a:pPr marL="12065">
              <a:lnSpc>
                <a:spcPct val="100000"/>
              </a:lnSpc>
              <a:tabLst>
                <a:tab pos="299085" algn="l"/>
                <a:tab pos="299720" algn="l"/>
              </a:tabLst>
            </a:pPr>
            <a:r>
              <a:rPr lang="en-US" sz="1400" spc="-5" dirty="0">
                <a:latin typeface="Arial"/>
                <a:cs typeface="Arial"/>
                <a:sym typeface="Wingdings" panose="05000000000000000000" pitchFamily="2" charset="2"/>
              </a:rPr>
              <a:t> </a:t>
            </a:r>
            <a:r>
              <a:rPr lang="en-US" sz="1400" u="sng" spc="-5" dirty="0">
                <a:latin typeface="Arial"/>
                <a:cs typeface="Arial"/>
                <a:sym typeface="Wingdings" panose="05000000000000000000" pitchFamily="2" charset="2"/>
              </a:rPr>
              <a:t>Spatial</a:t>
            </a:r>
            <a:r>
              <a:rPr lang="en-US" sz="1400" spc="-5" dirty="0">
                <a:latin typeface="Arial"/>
                <a:cs typeface="Arial"/>
                <a:sym typeface="Wingdings" panose="05000000000000000000" pitchFamily="2" charset="2"/>
              </a:rPr>
              <a:t> patterns of neural information integration?</a:t>
            </a:r>
          </a:p>
          <a:p>
            <a:pPr marL="12065">
              <a:lnSpc>
                <a:spcPct val="100000"/>
              </a:lnSpc>
              <a:tabLst>
                <a:tab pos="299085" algn="l"/>
                <a:tab pos="299720" algn="l"/>
              </a:tabLst>
            </a:pPr>
            <a:endParaRPr lang="en-US" sz="1400" spc="-5" dirty="0">
              <a:latin typeface="Arial"/>
              <a:cs typeface="Arial"/>
              <a:sym typeface="Wingdings" panose="05000000000000000000" pitchFamily="2" charset="2"/>
            </a:endParaRPr>
          </a:p>
          <a:p>
            <a:pPr marL="285750" indent="-285750">
              <a:lnSpc>
                <a:spcPct val="100000"/>
              </a:lnSpc>
              <a:buFont typeface="Arial" panose="020B0604020202020204" pitchFamily="34" charset="0"/>
              <a:buChar char="•"/>
            </a:pPr>
            <a:endParaRPr lang="en-US" sz="1400" spc="-5" dirty="0">
              <a:latin typeface="Arial"/>
              <a:cs typeface="Arial"/>
              <a:sym typeface="Wingdings" panose="05000000000000000000" pitchFamily="2" charset="2"/>
            </a:endParaRPr>
          </a:p>
          <a:p>
            <a:pPr>
              <a:lnSpc>
                <a:spcPct val="100000"/>
              </a:lnSpc>
            </a:pPr>
            <a:endParaRPr lang="en-US" sz="1400" spc="-5" dirty="0">
              <a:latin typeface="Arial"/>
              <a:cs typeface="Arial"/>
              <a:sym typeface="Wingdings" panose="05000000000000000000" pitchFamily="2" charset="2"/>
            </a:endParaRPr>
          </a:p>
          <a:p>
            <a:pPr>
              <a:lnSpc>
                <a:spcPct val="100000"/>
              </a:lnSpc>
            </a:pPr>
            <a:r>
              <a:rPr lang="en-US" sz="1400" spc="-5" dirty="0">
                <a:latin typeface="Arial"/>
                <a:cs typeface="Arial"/>
                <a:sym typeface="Wingdings" panose="05000000000000000000" pitchFamily="2" charset="2"/>
              </a:rPr>
              <a:t>Correlation strength of neural activity reveals default mode network</a:t>
            </a:r>
          </a:p>
          <a:p>
            <a:pPr>
              <a:lnSpc>
                <a:spcPct val="100000"/>
              </a:lnSpc>
            </a:pPr>
            <a:endParaRPr lang="en-US" sz="1400" spc="-5" dirty="0">
              <a:latin typeface="Arial"/>
              <a:cs typeface="Arial"/>
              <a:sym typeface="Wingdings" panose="05000000000000000000" pitchFamily="2" charset="2"/>
            </a:endParaRPr>
          </a:p>
          <a:p>
            <a:pPr>
              <a:lnSpc>
                <a:spcPct val="100000"/>
              </a:lnSpc>
            </a:pPr>
            <a:r>
              <a:rPr lang="en-US" sz="1400" spc="-5" dirty="0">
                <a:latin typeface="Arial"/>
                <a:cs typeface="Arial"/>
                <a:sym typeface="Wingdings" panose="05000000000000000000" pitchFamily="2" charset="2"/>
              </a:rPr>
              <a:t> </a:t>
            </a:r>
            <a:r>
              <a:rPr lang="en-GB" sz="1400" u="sng" spc="-5" dirty="0">
                <a:latin typeface="Arial"/>
                <a:cs typeface="Arial"/>
              </a:rPr>
              <a:t>Temporal</a:t>
            </a:r>
            <a:r>
              <a:rPr lang="en-GB" sz="1400" spc="-5" dirty="0">
                <a:latin typeface="Arial"/>
                <a:cs typeface="Arial"/>
              </a:rPr>
              <a:t> dynamic of information integration beyond correlation?</a:t>
            </a:r>
          </a:p>
          <a:p>
            <a:pPr>
              <a:lnSpc>
                <a:spcPct val="100000"/>
              </a:lnSpc>
            </a:pPr>
            <a:endParaRPr lang="en-US" sz="1400" spc="-5" dirty="0">
              <a:latin typeface="Arial"/>
              <a:cs typeface="Arial"/>
              <a:sym typeface="Wingdings" panose="05000000000000000000" pitchFamily="2" charset="2"/>
            </a:endParaRPr>
          </a:p>
          <a:p>
            <a:pPr>
              <a:lnSpc>
                <a:spcPct val="100000"/>
              </a:lnSpc>
            </a:pPr>
            <a:r>
              <a:rPr lang="en-US" sz="1400" spc="-5" dirty="0">
                <a:latin typeface="Arial"/>
                <a:cs typeface="Arial"/>
                <a:sym typeface="Wingdings" panose="05000000000000000000" pitchFamily="2" charset="2"/>
              </a:rPr>
              <a:t> </a:t>
            </a:r>
            <a:endParaRPr sz="1400" dirty="0">
              <a:latin typeface="Arial"/>
              <a:cs typeface="Arial"/>
            </a:endParaRPr>
          </a:p>
          <a:p>
            <a:pPr marL="299085" indent="-287020">
              <a:lnSpc>
                <a:spcPct val="100000"/>
              </a:lnSpc>
              <a:spcBef>
                <a:spcPts val="5"/>
              </a:spcBef>
              <a:buChar char="•"/>
              <a:tabLst>
                <a:tab pos="299085" algn="l"/>
                <a:tab pos="299720" algn="l"/>
              </a:tabLst>
            </a:pPr>
            <a:r>
              <a:rPr lang="de-DE" sz="1400" dirty="0">
                <a:latin typeface="Arial"/>
                <a:cs typeface="Arial"/>
              </a:rPr>
              <a:t>Modes of local information integration? </a:t>
            </a:r>
            <a:r>
              <a:rPr sz="1400" dirty="0">
                <a:latin typeface="Arial"/>
                <a:cs typeface="Arial"/>
              </a:rPr>
              <a:t>State transitions (e.g. at slow </a:t>
            </a:r>
            <a:r>
              <a:rPr sz="1400" spc="-10" dirty="0">
                <a:latin typeface="Arial"/>
                <a:cs typeface="Arial"/>
              </a:rPr>
              <a:t>wave </a:t>
            </a:r>
            <a:r>
              <a:rPr sz="1400" dirty="0">
                <a:latin typeface="Arial"/>
                <a:cs typeface="Arial"/>
              </a:rPr>
              <a:t>sleep; local or</a:t>
            </a:r>
            <a:r>
              <a:rPr sz="1400" spc="-190" dirty="0">
                <a:latin typeface="Arial"/>
                <a:cs typeface="Arial"/>
              </a:rPr>
              <a:t> </a:t>
            </a:r>
            <a:r>
              <a:rPr sz="1400" dirty="0">
                <a:latin typeface="Arial"/>
                <a:cs typeface="Arial"/>
              </a:rPr>
              <a:t>temporal)</a:t>
            </a:r>
            <a:r>
              <a:rPr lang="de-DE" sz="1400" dirty="0">
                <a:latin typeface="Arial"/>
                <a:cs typeface="Arial"/>
              </a:rPr>
              <a:t>?</a:t>
            </a:r>
            <a:endParaRPr sz="1400" dirty="0">
              <a:latin typeface="Arial"/>
              <a:cs typeface="Arial"/>
            </a:endParaRPr>
          </a:p>
          <a:p>
            <a:pPr>
              <a:lnSpc>
                <a:spcPct val="100000"/>
              </a:lnSpc>
            </a:pPr>
            <a:endParaRPr lang="de-DE" sz="1500" dirty="0">
              <a:latin typeface="Arial"/>
              <a:cs typeface="Arial"/>
            </a:endParaRPr>
          </a:p>
          <a:p>
            <a:pPr>
              <a:lnSpc>
                <a:spcPct val="100000"/>
              </a:lnSpc>
            </a:pPr>
            <a:endParaRPr sz="1500" dirty="0">
              <a:latin typeface="Arial"/>
              <a:cs typeface="Arial"/>
            </a:endParaRPr>
          </a:p>
          <a:p>
            <a:pPr>
              <a:lnSpc>
                <a:spcPct val="100000"/>
              </a:lnSpc>
              <a:spcBef>
                <a:spcPts val="25"/>
              </a:spcBef>
            </a:pPr>
            <a:endParaRPr sz="1400" dirty="0">
              <a:latin typeface="Arial"/>
              <a:cs typeface="Arial"/>
            </a:endParaRPr>
          </a:p>
          <a:p>
            <a:pPr marL="12700">
              <a:lnSpc>
                <a:spcPct val="100000"/>
              </a:lnSpc>
            </a:pPr>
            <a:r>
              <a:rPr lang="en-US" sz="1600" spc="-100" dirty="0">
                <a:latin typeface="Times New Roman"/>
                <a:cs typeface="Times New Roman"/>
                <a:sym typeface="Wingdings" panose="05000000000000000000" pitchFamily="2" charset="2"/>
              </a:rPr>
              <a:t>      </a:t>
            </a:r>
            <a:r>
              <a:rPr sz="1600" spc="-5" dirty="0">
                <a:latin typeface="Arial"/>
                <a:cs typeface="Arial"/>
              </a:rPr>
              <a:t>To understand </a:t>
            </a:r>
            <a:r>
              <a:rPr sz="1600" dirty="0">
                <a:latin typeface="Arial"/>
                <a:cs typeface="Arial"/>
              </a:rPr>
              <a:t>how brain regions interact </a:t>
            </a:r>
            <a:r>
              <a:rPr sz="1600" spc="-10" dirty="0">
                <a:latin typeface="Arial"/>
                <a:cs typeface="Arial"/>
              </a:rPr>
              <a:t>we </a:t>
            </a:r>
            <a:r>
              <a:rPr sz="1600" dirty="0">
                <a:latin typeface="Arial"/>
                <a:cs typeface="Arial"/>
              </a:rPr>
              <a:t>need to </a:t>
            </a:r>
            <a:r>
              <a:rPr sz="1600" spc="-5" dirty="0">
                <a:latin typeface="Arial"/>
                <a:cs typeface="Arial"/>
              </a:rPr>
              <a:t>analyze </a:t>
            </a:r>
            <a:r>
              <a:rPr lang="en-GB" sz="1600" dirty="0">
                <a:latin typeface="Arial"/>
                <a:cs typeface="Arial"/>
              </a:rPr>
              <a:t>temporospatial patterns</a:t>
            </a:r>
            <a:endParaRPr sz="1600" dirty="0">
              <a:latin typeface="Arial"/>
              <a:cs typeface="Arial"/>
            </a:endParaRPr>
          </a:p>
        </p:txBody>
      </p:sp>
      <p:sp>
        <p:nvSpPr>
          <p:cNvPr id="13" name="Rectangle 12">
            <a:extLst>
              <a:ext uri="{FF2B5EF4-FFF2-40B4-BE49-F238E27FC236}">
                <a16:creationId xmlns:a16="http://schemas.microsoft.com/office/drawing/2014/main" id="{FE8C899A-97DD-4099-8A96-FB883593D4D4}"/>
              </a:ext>
            </a:extLst>
          </p:cNvPr>
          <p:cNvSpPr/>
          <p:nvPr/>
        </p:nvSpPr>
        <p:spPr>
          <a:xfrm>
            <a:off x="76200" y="797486"/>
            <a:ext cx="7162799" cy="474489"/>
          </a:xfrm>
          <a:prstGeom prst="rect">
            <a:avLst/>
          </a:prstGeom>
        </p:spPr>
        <p:txBody>
          <a:bodyPr wrap="square">
            <a:spAutoFit/>
          </a:bodyPr>
          <a:lstStyle/>
          <a:p>
            <a:pPr marL="12065">
              <a:spcBef>
                <a:spcPts val="105"/>
              </a:spcBef>
              <a:tabLst>
                <a:tab pos="299085" algn="l"/>
                <a:tab pos="299720" algn="l"/>
              </a:tabLst>
            </a:pPr>
            <a:r>
              <a:rPr lang="en-GB" sz="1200" b="1" spc="10" dirty="0">
                <a:latin typeface="Arial"/>
                <a:cs typeface="Arial"/>
              </a:rPr>
              <a:t>Functional </a:t>
            </a:r>
            <a:r>
              <a:rPr lang="en-GB" sz="1200" b="1" spc="-5" dirty="0">
                <a:latin typeface="Arial"/>
                <a:cs typeface="Arial"/>
              </a:rPr>
              <a:t>division </a:t>
            </a:r>
            <a:r>
              <a:rPr lang="en-GB" sz="1200" b="1" dirty="0">
                <a:latin typeface="Arial"/>
                <a:cs typeface="Arial"/>
              </a:rPr>
              <a:t>of brain</a:t>
            </a:r>
            <a:r>
              <a:rPr lang="en-GB" sz="1200" b="1" spc="-10" dirty="0">
                <a:latin typeface="Arial"/>
                <a:cs typeface="Arial"/>
              </a:rPr>
              <a:t>      vs.     Highly recurrent nature (regions interact)</a:t>
            </a:r>
            <a:endParaRPr lang="en-GB" sz="1200" b="1" spc="-5" dirty="0">
              <a:latin typeface="Arial"/>
              <a:cs typeface="Arial"/>
            </a:endParaRPr>
          </a:p>
          <a:p>
            <a:pPr marL="12065">
              <a:lnSpc>
                <a:spcPct val="100000"/>
              </a:lnSpc>
              <a:spcBef>
                <a:spcPts val="105"/>
              </a:spcBef>
              <a:tabLst>
                <a:tab pos="299085" algn="l"/>
                <a:tab pos="299720" algn="l"/>
              </a:tabLst>
            </a:pPr>
            <a:endParaRPr lang="en-GB" sz="12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12" y="133350"/>
            <a:ext cx="6410571" cy="320601"/>
          </a:xfrm>
          <a:prstGeom prst="rect">
            <a:avLst/>
          </a:prstGeom>
        </p:spPr>
        <p:txBody>
          <a:bodyPr vert="horz" wrap="square" lIns="0" tIns="12700" rIns="0" bIns="0" rtlCol="0">
            <a:spAutoFit/>
          </a:bodyPr>
          <a:lstStyle/>
          <a:p>
            <a:pPr marL="12700">
              <a:lnSpc>
                <a:spcPct val="100000"/>
              </a:lnSpc>
              <a:spcBef>
                <a:spcPts val="100"/>
              </a:spcBef>
            </a:pPr>
            <a:r>
              <a:rPr lang="en-GB" sz="2000" b="1" dirty="0"/>
              <a:t>1. Motivat</a:t>
            </a:r>
            <a:r>
              <a:rPr lang="en-GB" sz="2000" b="1" spc="5" dirty="0"/>
              <a:t>i</a:t>
            </a:r>
            <a:r>
              <a:rPr lang="en-GB" sz="2000" b="1" dirty="0"/>
              <a:t>on</a:t>
            </a:r>
            <a:r>
              <a:rPr lang="en-GB" sz="1800" b="1" dirty="0"/>
              <a:t> </a:t>
            </a:r>
            <a:r>
              <a:rPr lang="en-GB" sz="2000" b="1" dirty="0"/>
              <a:t>&amp; interest of research</a:t>
            </a:r>
            <a:endParaRPr sz="1800" dirty="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5</a:t>
            </a:fld>
            <a:endParaRPr dirty="0"/>
          </a:p>
        </p:txBody>
      </p:sp>
      <p:sp>
        <p:nvSpPr>
          <p:cNvPr id="3" name="object 3"/>
          <p:cNvSpPr txBox="1"/>
          <p:nvPr/>
        </p:nvSpPr>
        <p:spPr>
          <a:xfrm>
            <a:off x="685800" y="2038350"/>
            <a:ext cx="8026400" cy="659796"/>
          </a:xfrm>
          <a:prstGeom prst="rect">
            <a:avLst/>
          </a:prstGeom>
        </p:spPr>
        <p:txBody>
          <a:bodyPr vert="horz" wrap="square" lIns="0" tIns="13335" rIns="0" bIns="0" rtlCol="0">
            <a:spAutoFit/>
          </a:bodyPr>
          <a:lstStyle/>
          <a:p>
            <a:pPr marL="277495" indent="-265430">
              <a:lnSpc>
                <a:spcPct val="100000"/>
              </a:lnSpc>
              <a:spcBef>
                <a:spcPts val="105"/>
              </a:spcBef>
              <a:buAutoNum type="arabicParenBoth"/>
              <a:tabLst>
                <a:tab pos="278130" algn="l"/>
              </a:tabLst>
            </a:pPr>
            <a:r>
              <a:rPr sz="1400" b="1" spc="-5" dirty="0">
                <a:latin typeface="Arial"/>
                <a:cs typeface="Arial"/>
              </a:rPr>
              <a:t>How </a:t>
            </a:r>
            <a:r>
              <a:rPr sz="1400" b="1" dirty="0">
                <a:latin typeface="Arial"/>
                <a:cs typeface="Arial"/>
              </a:rPr>
              <a:t>can </a:t>
            </a:r>
            <a:r>
              <a:rPr sz="1400" b="1" spc="-5" dirty="0">
                <a:latin typeface="Arial"/>
                <a:cs typeface="Arial"/>
              </a:rPr>
              <a:t>temporospatial </a:t>
            </a:r>
            <a:r>
              <a:rPr sz="1400" b="1" dirty="0">
                <a:latin typeface="Arial"/>
                <a:cs typeface="Arial"/>
              </a:rPr>
              <a:t>patterns</a:t>
            </a:r>
            <a:r>
              <a:rPr lang="de-DE" sz="1400" b="1" dirty="0">
                <a:latin typeface="Arial"/>
                <a:cs typeface="Arial"/>
              </a:rPr>
              <a:t> in neuroimaging data</a:t>
            </a:r>
            <a:r>
              <a:rPr sz="1400" b="1" dirty="0">
                <a:latin typeface="Arial"/>
                <a:cs typeface="Arial"/>
              </a:rPr>
              <a:t> </a:t>
            </a:r>
            <a:r>
              <a:rPr sz="1400" b="1" spc="-5" dirty="0">
                <a:latin typeface="Arial"/>
                <a:cs typeface="Arial"/>
              </a:rPr>
              <a:t>be</a:t>
            </a:r>
            <a:r>
              <a:rPr sz="1400" b="1" spc="-185" dirty="0">
                <a:latin typeface="Arial"/>
                <a:cs typeface="Arial"/>
              </a:rPr>
              <a:t> </a:t>
            </a:r>
            <a:r>
              <a:rPr sz="1400" b="1" dirty="0">
                <a:latin typeface="Arial"/>
                <a:cs typeface="Arial"/>
              </a:rPr>
              <a:t>retrieve</a:t>
            </a:r>
            <a:r>
              <a:rPr lang="de-DE" sz="1400" b="1" dirty="0">
                <a:latin typeface="Arial"/>
                <a:cs typeface="Arial"/>
              </a:rPr>
              <a:t>d</a:t>
            </a:r>
            <a:r>
              <a:rPr sz="1400" b="1" dirty="0">
                <a:latin typeface="Arial"/>
                <a:cs typeface="Arial"/>
              </a:rPr>
              <a:t>?</a:t>
            </a:r>
            <a:endParaRPr sz="1400" dirty="0">
              <a:latin typeface="Arial"/>
              <a:cs typeface="Arial"/>
            </a:endParaRPr>
          </a:p>
          <a:p>
            <a:pPr marL="12700" marR="5080">
              <a:lnSpc>
                <a:spcPct val="100000"/>
              </a:lnSpc>
              <a:buAutoNum type="arabicParenBoth"/>
              <a:tabLst>
                <a:tab pos="278130" algn="l"/>
              </a:tabLst>
            </a:pPr>
            <a:r>
              <a:rPr lang="en-US" sz="1400" b="1" spc="-15" dirty="0">
                <a:latin typeface="Arial"/>
                <a:cs typeface="Arial"/>
              </a:rPr>
              <a:t> </a:t>
            </a:r>
            <a:r>
              <a:rPr lang="de-DE" sz="1400" b="1" spc="-15" dirty="0">
                <a:latin typeface="Arial"/>
                <a:cs typeface="Arial"/>
              </a:rPr>
              <a:t>Are there </a:t>
            </a:r>
            <a:r>
              <a:rPr sz="1400" b="1" spc="-5" dirty="0">
                <a:latin typeface="Arial"/>
                <a:cs typeface="Arial"/>
              </a:rPr>
              <a:t>specific patterns that </a:t>
            </a:r>
            <a:r>
              <a:rPr sz="1400" b="1" dirty="0">
                <a:latin typeface="Arial"/>
                <a:cs typeface="Arial"/>
              </a:rPr>
              <a:t>correlate with stages </a:t>
            </a:r>
            <a:r>
              <a:rPr sz="1400" b="1" spc="-5" dirty="0">
                <a:latin typeface="Arial"/>
                <a:cs typeface="Arial"/>
              </a:rPr>
              <a:t>of alertness? What do temporospatial patterns reveal about the </a:t>
            </a:r>
            <a:r>
              <a:rPr sz="1400" b="1" spc="-10" dirty="0">
                <a:latin typeface="Arial"/>
                <a:cs typeface="Arial"/>
              </a:rPr>
              <a:t>dynamics </a:t>
            </a:r>
            <a:r>
              <a:rPr sz="1400" b="1" spc="-5" dirty="0">
                <a:latin typeface="Arial"/>
                <a:cs typeface="Arial"/>
              </a:rPr>
              <a:t>of information </a:t>
            </a:r>
            <a:r>
              <a:rPr sz="1400" b="1" dirty="0">
                <a:latin typeface="Arial"/>
                <a:cs typeface="Arial"/>
              </a:rPr>
              <a:t>processing</a:t>
            </a:r>
            <a:r>
              <a:rPr lang="de-DE" sz="1400" b="1" dirty="0">
                <a:latin typeface="Arial"/>
                <a:cs typeface="Arial"/>
              </a:rPr>
              <a:t> </a:t>
            </a:r>
            <a:r>
              <a:rPr sz="1400" b="1" dirty="0">
                <a:latin typeface="Arial"/>
                <a:cs typeface="Arial"/>
              </a:rPr>
              <a:t>at </a:t>
            </a:r>
            <a:r>
              <a:rPr sz="1400" b="1" spc="-5" dirty="0">
                <a:latin typeface="Arial"/>
                <a:cs typeface="Arial"/>
              </a:rPr>
              <a:t>different levels of</a:t>
            </a:r>
            <a:r>
              <a:rPr sz="1400" b="1" spc="-80" dirty="0">
                <a:latin typeface="Arial"/>
                <a:cs typeface="Arial"/>
              </a:rPr>
              <a:t> </a:t>
            </a:r>
            <a:r>
              <a:rPr sz="1400" b="1" spc="-5" dirty="0">
                <a:latin typeface="Arial"/>
                <a:cs typeface="Arial"/>
              </a:rPr>
              <a:t>anesthesia?</a:t>
            </a:r>
            <a:endParaRPr sz="140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6</a:t>
            </a:fld>
            <a:endParaRPr dirty="0"/>
          </a:p>
        </p:txBody>
      </p:sp>
      <p:sp>
        <p:nvSpPr>
          <p:cNvPr id="3" name="object 3"/>
          <p:cNvSpPr txBox="1"/>
          <p:nvPr/>
        </p:nvSpPr>
        <p:spPr>
          <a:xfrm>
            <a:off x="1752600" y="2114550"/>
            <a:ext cx="5627420" cy="382797"/>
          </a:xfrm>
          <a:prstGeom prst="rect">
            <a:avLst/>
          </a:prstGeom>
        </p:spPr>
        <p:txBody>
          <a:bodyPr vert="horz" wrap="square" lIns="0" tIns="13335" rIns="0" bIns="0" rtlCol="0">
            <a:spAutoFit/>
          </a:bodyPr>
          <a:lstStyle/>
          <a:p>
            <a:pPr marL="12065">
              <a:lnSpc>
                <a:spcPct val="100000"/>
              </a:lnSpc>
              <a:spcBef>
                <a:spcPts val="105"/>
              </a:spcBef>
              <a:tabLst>
                <a:tab pos="278130" algn="l"/>
              </a:tabLst>
            </a:pPr>
            <a:r>
              <a:rPr lang="de-DE" sz="2400" b="1" dirty="0">
                <a:latin typeface="Arial"/>
                <a:cs typeface="Arial"/>
              </a:rPr>
              <a:t>Temporospatial patterns &amp; optical flow</a:t>
            </a:r>
            <a:endParaRPr sz="2400" b="1" dirty="0">
              <a:latin typeface="Arial"/>
              <a:cs typeface="Arial"/>
            </a:endParaRPr>
          </a:p>
        </p:txBody>
      </p:sp>
    </p:spTree>
    <p:extLst>
      <p:ext uri="{BB962C8B-B14F-4D97-AF65-F5344CB8AC3E}">
        <p14:creationId xmlns:p14="http://schemas.microsoft.com/office/powerpoint/2010/main" val="2415132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25855"/>
            <a:ext cx="5788661"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latin typeface="Arial"/>
                <a:cs typeface="Arial"/>
              </a:rPr>
              <a:t>2.1 </a:t>
            </a:r>
            <a:r>
              <a:rPr sz="2000" b="1" dirty="0">
                <a:latin typeface="Arial"/>
                <a:cs typeface="Arial"/>
              </a:rPr>
              <a:t>What </a:t>
            </a:r>
            <a:r>
              <a:rPr sz="2000" b="1" spc="-5" dirty="0">
                <a:latin typeface="Arial"/>
                <a:cs typeface="Arial"/>
              </a:rPr>
              <a:t>are temporospatial</a:t>
            </a:r>
            <a:r>
              <a:rPr sz="2000" b="1" spc="15" dirty="0">
                <a:latin typeface="Arial"/>
                <a:cs typeface="Arial"/>
              </a:rPr>
              <a:t> </a:t>
            </a:r>
            <a:r>
              <a:rPr sz="2000" b="1" spc="-5" dirty="0">
                <a:latin typeface="Arial"/>
                <a:cs typeface="Arial"/>
              </a:rPr>
              <a:t>patterns?</a:t>
            </a:r>
            <a:endParaRPr sz="2000" dirty="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7" name="object 7"/>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7</a:t>
            </a:fld>
            <a:endParaRPr dirty="0"/>
          </a:p>
        </p:txBody>
      </p:sp>
      <p:sp>
        <p:nvSpPr>
          <p:cNvPr id="3" name="object 3"/>
          <p:cNvSpPr txBox="1"/>
          <p:nvPr/>
        </p:nvSpPr>
        <p:spPr>
          <a:xfrm>
            <a:off x="359460" y="2255342"/>
            <a:ext cx="8174940" cy="1549783"/>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In an ideal </a:t>
            </a:r>
            <a:r>
              <a:rPr sz="1400" spc="-5" dirty="0">
                <a:latin typeface="Arial"/>
                <a:cs typeface="Arial"/>
              </a:rPr>
              <a:t>world </a:t>
            </a:r>
            <a:r>
              <a:rPr sz="1400" spc="-10" dirty="0">
                <a:latin typeface="Arial"/>
                <a:cs typeface="Arial"/>
              </a:rPr>
              <a:t>we </a:t>
            </a:r>
            <a:r>
              <a:rPr sz="1400" spc="-5" dirty="0">
                <a:latin typeface="Arial"/>
                <a:cs typeface="Arial"/>
              </a:rPr>
              <a:t>would </a:t>
            </a:r>
            <a:r>
              <a:rPr sz="1400" dirty="0">
                <a:latin typeface="Arial"/>
                <a:cs typeface="Arial"/>
              </a:rPr>
              <a:t>be able to trace how information </a:t>
            </a:r>
            <a:r>
              <a:rPr sz="1400" spc="-5" dirty="0">
                <a:latin typeface="Arial"/>
                <a:cs typeface="Arial"/>
              </a:rPr>
              <a:t>flows </a:t>
            </a:r>
            <a:r>
              <a:rPr sz="1400" dirty="0">
                <a:latin typeface="Arial"/>
                <a:cs typeface="Arial"/>
              </a:rPr>
              <a:t>between numerous</a:t>
            </a:r>
            <a:r>
              <a:rPr sz="1400" spc="-229" dirty="0">
                <a:latin typeface="Arial"/>
                <a:cs typeface="Arial"/>
              </a:rPr>
              <a:t> </a:t>
            </a:r>
            <a:r>
              <a:rPr sz="1400" dirty="0">
                <a:latin typeface="Arial"/>
                <a:cs typeface="Arial"/>
              </a:rPr>
              <a:t>neurons</a:t>
            </a:r>
            <a:endParaRPr lang="en-US" sz="1400" dirty="0">
              <a:latin typeface="Arial"/>
              <a:cs typeface="Arial"/>
            </a:endParaRPr>
          </a:p>
          <a:p>
            <a:pPr marL="12700">
              <a:lnSpc>
                <a:spcPct val="100000"/>
              </a:lnSpc>
              <a:spcBef>
                <a:spcPts val="105"/>
              </a:spcBef>
            </a:pPr>
            <a:r>
              <a:rPr lang="en-US" sz="1400" spc="390" dirty="0">
                <a:latin typeface="Arial"/>
                <a:cs typeface="Arial"/>
                <a:sym typeface="Wingdings" panose="05000000000000000000" pitchFamily="2" charset="2"/>
              </a:rPr>
              <a:t></a:t>
            </a:r>
            <a:r>
              <a:rPr sz="1400" spc="390" dirty="0">
                <a:latin typeface="Times New Roman"/>
                <a:cs typeface="Times New Roman"/>
              </a:rPr>
              <a:t> </a:t>
            </a:r>
            <a:r>
              <a:rPr sz="1400" spc="-5" dirty="0">
                <a:latin typeface="Arial"/>
                <a:cs typeface="Arial"/>
              </a:rPr>
              <a:t>Temporospatial </a:t>
            </a:r>
            <a:r>
              <a:rPr sz="1400" dirty="0">
                <a:latin typeface="Arial"/>
                <a:cs typeface="Arial"/>
              </a:rPr>
              <a:t>patterns can be </a:t>
            </a:r>
            <a:r>
              <a:rPr sz="1400" spc="-5" dirty="0">
                <a:latin typeface="Arial"/>
                <a:cs typeface="Arial"/>
              </a:rPr>
              <a:t>visualized </a:t>
            </a:r>
            <a:r>
              <a:rPr sz="1400" dirty="0">
                <a:latin typeface="Arial"/>
                <a:cs typeface="Arial"/>
              </a:rPr>
              <a:t>as </a:t>
            </a:r>
            <a:r>
              <a:rPr sz="1400" spc="-5" dirty="0">
                <a:latin typeface="Arial"/>
                <a:cs typeface="Arial"/>
              </a:rPr>
              <a:t>vector </a:t>
            </a:r>
            <a:r>
              <a:rPr sz="1400" dirty="0">
                <a:latin typeface="Arial"/>
                <a:cs typeface="Arial"/>
              </a:rPr>
              <a:t>fields</a:t>
            </a:r>
          </a:p>
          <a:p>
            <a:pPr>
              <a:lnSpc>
                <a:spcPct val="100000"/>
              </a:lnSpc>
            </a:pPr>
            <a:endParaRPr sz="1500" dirty="0">
              <a:latin typeface="Arial"/>
              <a:cs typeface="Arial"/>
            </a:endParaRPr>
          </a:p>
          <a:p>
            <a:pPr>
              <a:lnSpc>
                <a:spcPct val="100000"/>
              </a:lnSpc>
              <a:spcBef>
                <a:spcPts val="25"/>
              </a:spcBef>
            </a:pPr>
            <a:endParaRPr sz="1400" dirty="0">
              <a:latin typeface="Arial"/>
              <a:cs typeface="Arial"/>
            </a:endParaRPr>
          </a:p>
          <a:p>
            <a:pPr marL="12700">
              <a:lnSpc>
                <a:spcPct val="100000"/>
              </a:lnSpc>
            </a:pPr>
            <a:r>
              <a:rPr sz="1400" dirty="0">
                <a:latin typeface="Arial"/>
                <a:cs typeface="Arial"/>
              </a:rPr>
              <a:t>In reality</a:t>
            </a:r>
            <a:r>
              <a:rPr lang="en-US" sz="1400" dirty="0">
                <a:latin typeface="Arial"/>
                <a:cs typeface="Arial"/>
              </a:rPr>
              <a:t>: Even w</a:t>
            </a:r>
            <a:r>
              <a:rPr sz="1400" spc="-5" dirty="0">
                <a:latin typeface="Arial"/>
                <a:cs typeface="Arial"/>
              </a:rPr>
              <a:t>ith </a:t>
            </a:r>
            <a:r>
              <a:rPr sz="1400" dirty="0">
                <a:latin typeface="Arial"/>
                <a:cs typeface="Arial"/>
              </a:rPr>
              <a:t>high speed optical imaging and dense optical flow </a:t>
            </a:r>
            <a:r>
              <a:rPr sz="1400" spc="-5" dirty="0">
                <a:latin typeface="Arial"/>
                <a:cs typeface="Arial"/>
              </a:rPr>
              <a:t>estimation statements </a:t>
            </a:r>
            <a:r>
              <a:rPr sz="1400" dirty="0">
                <a:latin typeface="Arial"/>
                <a:cs typeface="Arial"/>
              </a:rPr>
              <a:t>can</a:t>
            </a:r>
            <a:r>
              <a:rPr sz="1400" spc="-265" dirty="0">
                <a:latin typeface="Arial"/>
                <a:cs typeface="Arial"/>
              </a:rPr>
              <a:t> </a:t>
            </a:r>
            <a:r>
              <a:rPr sz="1400" dirty="0">
                <a:latin typeface="Arial"/>
                <a:cs typeface="Arial"/>
              </a:rPr>
              <a:t>be</a:t>
            </a:r>
          </a:p>
          <a:p>
            <a:pPr marL="12700">
              <a:lnSpc>
                <a:spcPct val="100000"/>
              </a:lnSpc>
            </a:pPr>
            <a:r>
              <a:rPr sz="1400" dirty="0">
                <a:latin typeface="Arial"/>
                <a:cs typeface="Arial"/>
              </a:rPr>
              <a:t>made only for populations of</a:t>
            </a:r>
            <a:r>
              <a:rPr sz="1400" spc="-140" dirty="0">
                <a:latin typeface="Arial"/>
                <a:cs typeface="Arial"/>
              </a:rPr>
              <a:t> </a:t>
            </a:r>
            <a:r>
              <a:rPr sz="1400" dirty="0">
                <a:latin typeface="Arial"/>
                <a:cs typeface="Arial"/>
              </a:rPr>
              <a:t>neurons</a:t>
            </a:r>
          </a:p>
          <a:p>
            <a:pPr marL="12700">
              <a:lnSpc>
                <a:spcPct val="100000"/>
              </a:lnSpc>
              <a:spcBef>
                <a:spcPts val="5"/>
              </a:spcBef>
            </a:pPr>
            <a:r>
              <a:rPr lang="en-US" sz="1400" spc="360" dirty="0">
                <a:latin typeface="Times New Roman"/>
                <a:cs typeface="Times New Roman"/>
                <a:sym typeface="Wingdings" panose="05000000000000000000" pitchFamily="2" charset="2"/>
              </a:rPr>
              <a:t></a:t>
            </a:r>
            <a:r>
              <a:rPr sz="1400" spc="360" dirty="0">
                <a:latin typeface="Times New Roman"/>
                <a:cs typeface="Times New Roman"/>
              </a:rPr>
              <a:t> </a:t>
            </a:r>
            <a:r>
              <a:rPr sz="1400" spc="-5" dirty="0">
                <a:latin typeface="Arial"/>
                <a:cs typeface="Arial"/>
              </a:rPr>
              <a:t>Temporospatial </a:t>
            </a:r>
            <a:r>
              <a:rPr sz="1400" dirty="0">
                <a:latin typeface="Arial"/>
                <a:cs typeface="Arial"/>
              </a:rPr>
              <a:t>patterns </a:t>
            </a:r>
            <a:r>
              <a:rPr sz="1400" spc="-5" dirty="0">
                <a:latin typeface="Arial"/>
                <a:cs typeface="Arial"/>
              </a:rPr>
              <a:t>must </a:t>
            </a:r>
            <a:r>
              <a:rPr sz="1400" dirty="0">
                <a:latin typeface="Arial"/>
                <a:cs typeface="Arial"/>
              </a:rPr>
              <a:t>not be confused </a:t>
            </a:r>
            <a:r>
              <a:rPr sz="1400" spc="-5" dirty="0">
                <a:latin typeface="Arial"/>
                <a:cs typeface="Arial"/>
              </a:rPr>
              <a:t>with “velocity fields</a:t>
            </a:r>
            <a:r>
              <a:rPr lang="en-US" sz="1400" spc="-5" dirty="0">
                <a:latin typeface="Arial"/>
                <a:cs typeface="Arial"/>
              </a:rPr>
              <a:t>"</a:t>
            </a:r>
            <a:endParaRPr sz="1400" dirty="0">
              <a:latin typeface="Arial"/>
              <a:cs typeface="Arial"/>
            </a:endParaRPr>
          </a:p>
        </p:txBody>
      </p:sp>
      <p:sp>
        <p:nvSpPr>
          <p:cNvPr id="4" name="object 4"/>
          <p:cNvSpPr txBox="1"/>
          <p:nvPr/>
        </p:nvSpPr>
        <p:spPr>
          <a:xfrm>
            <a:off x="159512" y="4326539"/>
            <a:ext cx="8732520" cy="228909"/>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Arial"/>
                <a:cs typeface="Arial"/>
              </a:rPr>
              <a:t>Temporospatial </a:t>
            </a:r>
            <a:r>
              <a:rPr sz="1400" b="1" dirty="0">
                <a:latin typeface="Arial"/>
                <a:cs typeface="Arial"/>
              </a:rPr>
              <a:t>patterns </a:t>
            </a:r>
            <a:r>
              <a:rPr sz="1400" b="1" spc="-5" dirty="0">
                <a:latin typeface="Arial"/>
                <a:cs typeface="Arial"/>
              </a:rPr>
              <a:t>indicate </a:t>
            </a:r>
            <a:r>
              <a:rPr sz="1400" b="1" dirty="0">
                <a:latin typeface="Arial"/>
                <a:cs typeface="Arial"/>
              </a:rPr>
              <a:t>a </a:t>
            </a:r>
            <a:r>
              <a:rPr sz="1400" b="1" spc="-5" dirty="0">
                <a:latin typeface="Arial"/>
                <a:cs typeface="Arial"/>
              </a:rPr>
              <a:t>change </a:t>
            </a:r>
            <a:r>
              <a:rPr sz="1400" b="1" dirty="0">
                <a:latin typeface="Arial"/>
                <a:cs typeface="Arial"/>
              </a:rPr>
              <a:t>in </a:t>
            </a:r>
            <a:r>
              <a:rPr sz="1400" b="1" spc="-5" dirty="0">
                <a:latin typeface="Arial"/>
                <a:cs typeface="Arial"/>
              </a:rPr>
              <a:t>the </a:t>
            </a:r>
            <a:r>
              <a:rPr sz="1400" b="1" dirty="0">
                <a:latin typeface="Arial"/>
                <a:cs typeface="Arial"/>
              </a:rPr>
              <a:t>state </a:t>
            </a:r>
            <a:r>
              <a:rPr sz="1400" b="1" spc="-5" dirty="0">
                <a:latin typeface="Arial"/>
                <a:cs typeface="Arial"/>
              </a:rPr>
              <a:t>of the </a:t>
            </a:r>
            <a:r>
              <a:rPr sz="1400" b="1" dirty="0">
                <a:latin typeface="Arial"/>
                <a:cs typeface="Arial"/>
              </a:rPr>
              <a:t>brain </a:t>
            </a:r>
            <a:r>
              <a:rPr sz="1400" b="1" spc="-5" dirty="0">
                <a:latin typeface="Arial"/>
                <a:cs typeface="Arial"/>
              </a:rPr>
              <a:t>over</a:t>
            </a:r>
            <a:r>
              <a:rPr sz="1400" b="1" spc="-185" dirty="0">
                <a:latin typeface="Arial"/>
                <a:cs typeface="Arial"/>
              </a:rPr>
              <a:t> </a:t>
            </a:r>
            <a:r>
              <a:rPr sz="1400" b="1" dirty="0">
                <a:latin typeface="Arial"/>
                <a:cs typeface="Arial"/>
              </a:rPr>
              <a:t>time</a:t>
            </a:r>
            <a:r>
              <a:rPr lang="en-US" sz="1400" b="1" dirty="0">
                <a:latin typeface="Arial"/>
                <a:cs typeface="Arial"/>
              </a:rPr>
              <a:t>. They need not be velocity!</a:t>
            </a:r>
            <a:endParaRPr sz="1400" dirty="0">
              <a:latin typeface="Arial"/>
              <a:cs typeface="Arial"/>
            </a:endParaRPr>
          </a:p>
        </p:txBody>
      </p:sp>
      <p:sp>
        <p:nvSpPr>
          <p:cNvPr id="5" name="object 5"/>
          <p:cNvSpPr txBox="1"/>
          <p:nvPr/>
        </p:nvSpPr>
        <p:spPr>
          <a:xfrm>
            <a:off x="281177" y="980694"/>
            <a:ext cx="8732520" cy="751840"/>
          </a:xfrm>
          <a:prstGeom prst="rect">
            <a:avLst/>
          </a:prstGeom>
          <a:solidFill>
            <a:srgbClr val="DEDEDE"/>
          </a:solidFill>
          <a:ln w="25400">
            <a:solidFill>
              <a:srgbClr val="585858"/>
            </a:solidFill>
          </a:ln>
        </p:spPr>
        <p:txBody>
          <a:bodyPr vert="horz" wrap="square" lIns="0" tIns="123189" rIns="0" bIns="0" rtlCol="0">
            <a:spAutoFit/>
          </a:bodyPr>
          <a:lstStyle/>
          <a:p>
            <a:pPr marL="306070">
              <a:lnSpc>
                <a:spcPct val="100000"/>
              </a:lnSpc>
              <a:spcBef>
                <a:spcPts val="969"/>
              </a:spcBef>
            </a:pPr>
            <a:r>
              <a:rPr sz="1600" spc="-5" dirty="0">
                <a:solidFill>
                  <a:srgbClr val="1F1F1F"/>
                </a:solidFill>
                <a:latin typeface="Arial"/>
                <a:cs typeface="Arial"/>
              </a:rPr>
              <a:t>“population-level brain </a:t>
            </a:r>
            <a:r>
              <a:rPr sz="1600" dirty="0">
                <a:solidFill>
                  <a:srgbClr val="1F1F1F"/>
                </a:solidFill>
                <a:latin typeface="Arial"/>
                <a:cs typeface="Arial"/>
              </a:rPr>
              <a:t>activity </a:t>
            </a:r>
            <a:r>
              <a:rPr sz="1600" spc="-5" dirty="0">
                <a:solidFill>
                  <a:srgbClr val="1F1F1F"/>
                </a:solidFill>
                <a:latin typeface="Arial"/>
                <a:cs typeface="Arial"/>
              </a:rPr>
              <a:t>is often organized into propagating waves that are</a:t>
            </a:r>
            <a:r>
              <a:rPr sz="1600" spc="125" dirty="0">
                <a:solidFill>
                  <a:srgbClr val="1F1F1F"/>
                </a:solidFill>
                <a:latin typeface="Arial"/>
                <a:cs typeface="Arial"/>
              </a:rPr>
              <a:t> </a:t>
            </a:r>
            <a:r>
              <a:rPr sz="1600" spc="-5" dirty="0">
                <a:solidFill>
                  <a:srgbClr val="1F1F1F"/>
                </a:solidFill>
                <a:latin typeface="Arial"/>
                <a:cs typeface="Arial"/>
              </a:rPr>
              <a:t>structured</a:t>
            </a:r>
            <a:endParaRPr sz="1600" dirty="0">
              <a:latin typeface="Arial"/>
              <a:cs typeface="Arial"/>
            </a:endParaRPr>
          </a:p>
          <a:p>
            <a:pPr marL="306070">
              <a:lnSpc>
                <a:spcPct val="100000"/>
              </a:lnSpc>
              <a:spcBef>
                <a:spcPts val="5"/>
              </a:spcBef>
            </a:pPr>
            <a:r>
              <a:rPr sz="1600" spc="-5" dirty="0">
                <a:solidFill>
                  <a:srgbClr val="1F1F1F"/>
                </a:solidFill>
                <a:latin typeface="Arial"/>
                <a:cs typeface="Arial"/>
              </a:rPr>
              <a:t>in </a:t>
            </a:r>
            <a:r>
              <a:rPr sz="1600" spc="-10" dirty="0">
                <a:solidFill>
                  <a:srgbClr val="1F1F1F"/>
                </a:solidFill>
                <a:latin typeface="Arial"/>
                <a:cs typeface="Arial"/>
              </a:rPr>
              <a:t>both </a:t>
            </a:r>
            <a:r>
              <a:rPr sz="1600" spc="-5" dirty="0">
                <a:solidFill>
                  <a:srgbClr val="1F1F1F"/>
                </a:solidFill>
                <a:latin typeface="Arial"/>
                <a:cs typeface="Arial"/>
              </a:rPr>
              <a:t>space </a:t>
            </a:r>
            <a:r>
              <a:rPr sz="1600" spc="-10" dirty="0">
                <a:solidFill>
                  <a:srgbClr val="1F1F1F"/>
                </a:solidFill>
                <a:latin typeface="Arial"/>
                <a:cs typeface="Arial"/>
              </a:rPr>
              <a:t>and </a:t>
            </a:r>
            <a:r>
              <a:rPr sz="1600" spc="-5" dirty="0">
                <a:solidFill>
                  <a:srgbClr val="1F1F1F"/>
                </a:solidFill>
                <a:latin typeface="Arial"/>
                <a:cs typeface="Arial"/>
              </a:rPr>
              <a:t>time” </a:t>
            </a:r>
            <a:r>
              <a:rPr sz="1600" spc="-10" dirty="0">
                <a:solidFill>
                  <a:srgbClr val="1F1F1F"/>
                </a:solidFill>
                <a:latin typeface="Arial"/>
                <a:cs typeface="Arial"/>
              </a:rPr>
              <a:t>(Townsend </a:t>
            </a:r>
            <a:r>
              <a:rPr sz="1600" spc="-5" dirty="0">
                <a:solidFill>
                  <a:srgbClr val="1F1F1F"/>
                </a:solidFill>
                <a:latin typeface="Arial"/>
                <a:cs typeface="Arial"/>
              </a:rPr>
              <a:t>&amp; Gong</a:t>
            </a:r>
            <a:r>
              <a:rPr sz="1600" spc="80" dirty="0">
                <a:solidFill>
                  <a:srgbClr val="1F1F1F"/>
                </a:solidFill>
                <a:latin typeface="Arial"/>
                <a:cs typeface="Arial"/>
              </a:rPr>
              <a:t> </a:t>
            </a:r>
            <a:r>
              <a:rPr sz="1600" spc="-10" dirty="0">
                <a:solidFill>
                  <a:srgbClr val="1F1F1F"/>
                </a:solidFill>
                <a:latin typeface="Arial"/>
                <a:cs typeface="Arial"/>
              </a:rPr>
              <a:t>2018)</a:t>
            </a:r>
            <a:endParaRPr sz="16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8D6F48-9A69-434F-B29C-DFCEB343C46E}"/>
              </a:ext>
            </a:extLst>
          </p:cNvPr>
          <p:cNvSpPr/>
          <p:nvPr/>
        </p:nvSpPr>
        <p:spPr>
          <a:xfrm>
            <a:off x="111807" y="1428750"/>
            <a:ext cx="8611487" cy="1752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object 2"/>
          <p:cNvSpPr txBox="1">
            <a:spLocks noGrp="1"/>
          </p:cNvSpPr>
          <p:nvPr>
            <p:ph type="title"/>
          </p:nvPr>
        </p:nvSpPr>
        <p:spPr>
          <a:xfrm>
            <a:off x="76200" y="120802"/>
            <a:ext cx="847026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latin typeface="Arial"/>
                <a:cs typeface="Arial"/>
              </a:rPr>
              <a:t>2.2 Temporospatial patterns in optical flow</a:t>
            </a:r>
            <a:endParaRPr sz="2000" dirty="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2" name="object 12"/>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3" name="object 13"/>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8</a:t>
            </a:fld>
            <a:endParaRPr dirty="0"/>
          </a:p>
        </p:txBody>
      </p:sp>
      <p:sp>
        <p:nvSpPr>
          <p:cNvPr id="15" name="Rectangle 14">
            <a:extLst>
              <a:ext uri="{FF2B5EF4-FFF2-40B4-BE49-F238E27FC236}">
                <a16:creationId xmlns:a16="http://schemas.microsoft.com/office/drawing/2014/main" id="{CB155030-3C38-4BB2-863B-9E1CDB4DFF1B}"/>
              </a:ext>
            </a:extLst>
          </p:cNvPr>
          <p:cNvSpPr/>
          <p:nvPr/>
        </p:nvSpPr>
        <p:spPr>
          <a:xfrm>
            <a:off x="82723" y="775563"/>
            <a:ext cx="8978554" cy="338554"/>
          </a:xfrm>
          <a:prstGeom prst="rect">
            <a:avLst/>
          </a:prstGeom>
        </p:spPr>
        <p:txBody>
          <a:bodyPr wrap="square">
            <a:spAutoFit/>
          </a:bodyPr>
          <a:lstStyle/>
          <a:p>
            <a:r>
              <a:rPr lang="de-DE" sz="1600" dirty="0"/>
              <a:t>Tunsend and Gong (2017) suggest measuring specific patterns in dense optical flow</a:t>
            </a:r>
            <a:endParaRPr lang="en-GB" sz="1600" dirty="0"/>
          </a:p>
        </p:txBody>
      </p:sp>
      <p:pic>
        <p:nvPicPr>
          <p:cNvPr id="4098" name="Picture 2">
            <a:extLst>
              <a:ext uri="{FF2B5EF4-FFF2-40B4-BE49-F238E27FC236}">
                <a16:creationId xmlns:a16="http://schemas.microsoft.com/office/drawing/2014/main" id="{CD057BBF-C653-4368-94A7-3A663EBFCF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705" y="1885950"/>
            <a:ext cx="5791200" cy="119644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0F9EE7A-FEE0-4D65-86AB-A9A1F19CD321}"/>
              </a:ext>
            </a:extLst>
          </p:cNvPr>
          <p:cNvSpPr/>
          <p:nvPr/>
        </p:nvSpPr>
        <p:spPr>
          <a:xfrm>
            <a:off x="6276895" y="1882681"/>
            <a:ext cx="2300420" cy="119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5F490561-A9D0-4903-8EF0-B6D8A2883BDC}"/>
              </a:ext>
            </a:extLst>
          </p:cNvPr>
          <p:cNvSpPr/>
          <p:nvPr/>
        </p:nvSpPr>
        <p:spPr>
          <a:xfrm>
            <a:off x="6285363" y="2028524"/>
            <a:ext cx="1058332" cy="10440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72B776E-ADAD-4031-B40C-192C9C632774}"/>
              </a:ext>
            </a:extLst>
          </p:cNvPr>
          <p:cNvSpPr/>
          <p:nvPr/>
        </p:nvSpPr>
        <p:spPr>
          <a:xfrm>
            <a:off x="7518983" y="2024344"/>
            <a:ext cx="1058332" cy="10440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CABE4096-7B07-4C64-8A13-B8EE44BA23BA}"/>
              </a:ext>
            </a:extLst>
          </p:cNvPr>
          <p:cNvSpPr txBox="1"/>
          <p:nvPr/>
        </p:nvSpPr>
        <p:spPr>
          <a:xfrm>
            <a:off x="6438874" y="1822936"/>
            <a:ext cx="835485" cy="261610"/>
          </a:xfrm>
          <a:prstGeom prst="rect">
            <a:avLst/>
          </a:prstGeom>
          <a:noFill/>
        </p:spPr>
        <p:txBody>
          <a:bodyPr wrap="none" rtlCol="0">
            <a:spAutoFit/>
          </a:bodyPr>
          <a:lstStyle/>
          <a:p>
            <a:r>
              <a:rPr lang="de-DE" sz="1050" dirty="0"/>
              <a:t>Plane wave</a:t>
            </a:r>
            <a:endParaRPr lang="en-GB" sz="1050" dirty="0"/>
          </a:p>
        </p:txBody>
      </p:sp>
      <p:sp>
        <p:nvSpPr>
          <p:cNvPr id="22" name="TextBox 21">
            <a:extLst>
              <a:ext uri="{FF2B5EF4-FFF2-40B4-BE49-F238E27FC236}">
                <a16:creationId xmlns:a16="http://schemas.microsoft.com/office/drawing/2014/main" id="{C30E95F7-D28A-415D-BFF4-5145B4E909B7}"/>
              </a:ext>
            </a:extLst>
          </p:cNvPr>
          <p:cNvSpPr txBox="1"/>
          <p:nvPr/>
        </p:nvSpPr>
        <p:spPr>
          <a:xfrm>
            <a:off x="7730442" y="1821000"/>
            <a:ext cx="780983" cy="261610"/>
          </a:xfrm>
          <a:prstGeom prst="rect">
            <a:avLst/>
          </a:prstGeom>
          <a:noFill/>
        </p:spPr>
        <p:txBody>
          <a:bodyPr wrap="none" rtlCol="0">
            <a:spAutoFit/>
          </a:bodyPr>
          <a:lstStyle/>
          <a:p>
            <a:r>
              <a:rPr lang="de-DE" sz="1050" dirty="0"/>
              <a:t>Synchrony</a:t>
            </a:r>
            <a:endParaRPr lang="en-GB" sz="1050" dirty="0"/>
          </a:p>
        </p:txBody>
      </p:sp>
      <p:pic>
        <p:nvPicPr>
          <p:cNvPr id="6" name="Picture 5">
            <a:extLst>
              <a:ext uri="{FF2B5EF4-FFF2-40B4-BE49-F238E27FC236}">
                <a16:creationId xmlns:a16="http://schemas.microsoft.com/office/drawing/2014/main" id="{FD7554E8-BBF7-44A9-8ADE-5C1802E87613}"/>
              </a:ext>
            </a:extLst>
          </p:cNvPr>
          <p:cNvPicPr>
            <a:picLocks noChangeAspect="1"/>
          </p:cNvPicPr>
          <p:nvPr/>
        </p:nvPicPr>
        <p:blipFill>
          <a:blip r:embed="rId4"/>
          <a:stretch>
            <a:fillRect/>
          </a:stretch>
        </p:blipFill>
        <p:spPr>
          <a:xfrm>
            <a:off x="6396787" y="2136944"/>
            <a:ext cx="835484" cy="843812"/>
          </a:xfrm>
          <a:prstGeom prst="rect">
            <a:avLst/>
          </a:prstGeom>
        </p:spPr>
      </p:pic>
      <p:sp>
        <p:nvSpPr>
          <p:cNvPr id="7" name="Rectangle 6">
            <a:extLst>
              <a:ext uri="{FF2B5EF4-FFF2-40B4-BE49-F238E27FC236}">
                <a16:creationId xmlns:a16="http://schemas.microsoft.com/office/drawing/2014/main" id="{A9023007-D8A1-4E5F-876F-6F84BD0B4968}"/>
              </a:ext>
            </a:extLst>
          </p:cNvPr>
          <p:cNvSpPr/>
          <p:nvPr/>
        </p:nvSpPr>
        <p:spPr>
          <a:xfrm>
            <a:off x="7475588" y="2247840"/>
            <a:ext cx="1142999" cy="400110"/>
          </a:xfrm>
          <a:prstGeom prst="rect">
            <a:avLst/>
          </a:prstGeom>
        </p:spPr>
        <p:txBody>
          <a:bodyPr wrap="square">
            <a:spAutoFit/>
          </a:bodyPr>
          <a:lstStyle/>
          <a:p>
            <a:endParaRPr lang="de-DE" sz="500" b="1" dirty="0"/>
          </a:p>
          <a:p>
            <a:r>
              <a:rPr lang="en-GB" sz="800" b="1" dirty="0"/>
              <a:t>vector length of phase</a:t>
            </a:r>
          </a:p>
          <a:p>
            <a:pPr algn="ctr"/>
            <a:r>
              <a:rPr lang="de-DE" sz="700" dirty="0"/>
              <a:t> (band pass filtered)</a:t>
            </a:r>
            <a:endParaRPr lang="en-GB" sz="700" dirty="0"/>
          </a:p>
        </p:txBody>
      </p:sp>
      <p:sp>
        <p:nvSpPr>
          <p:cNvPr id="24" name="Rectangle 23">
            <a:extLst>
              <a:ext uri="{FF2B5EF4-FFF2-40B4-BE49-F238E27FC236}">
                <a16:creationId xmlns:a16="http://schemas.microsoft.com/office/drawing/2014/main" id="{9379AC11-3A65-4186-9F37-FD7356391DFC}"/>
              </a:ext>
            </a:extLst>
          </p:cNvPr>
          <p:cNvSpPr/>
          <p:nvPr/>
        </p:nvSpPr>
        <p:spPr>
          <a:xfrm>
            <a:off x="165446" y="4447700"/>
            <a:ext cx="8978554" cy="338554"/>
          </a:xfrm>
          <a:prstGeom prst="rect">
            <a:avLst/>
          </a:prstGeom>
        </p:spPr>
        <p:txBody>
          <a:bodyPr wrap="square">
            <a:spAutoFit/>
          </a:bodyPr>
          <a:lstStyle/>
          <a:p>
            <a:r>
              <a:rPr lang="de-DE" sz="1600" b="1" dirty="0"/>
              <a:t>Patterns in vector fields can be arbitrarily defiend and their occurence measured accordingly</a:t>
            </a:r>
            <a:endParaRPr lang="en-GB" sz="1600" b="1" dirty="0"/>
          </a:p>
        </p:txBody>
      </p:sp>
      <p:sp>
        <p:nvSpPr>
          <p:cNvPr id="8" name="Rectangle 7">
            <a:extLst>
              <a:ext uri="{FF2B5EF4-FFF2-40B4-BE49-F238E27FC236}">
                <a16:creationId xmlns:a16="http://schemas.microsoft.com/office/drawing/2014/main" id="{6760F3CF-855A-43AB-8E99-76F363F9DD00}"/>
              </a:ext>
            </a:extLst>
          </p:cNvPr>
          <p:cNvSpPr/>
          <p:nvPr/>
        </p:nvSpPr>
        <p:spPr>
          <a:xfrm>
            <a:off x="2209800" y="1451668"/>
            <a:ext cx="1507016" cy="369332"/>
          </a:xfrm>
          <a:prstGeom prst="rect">
            <a:avLst/>
          </a:prstGeom>
        </p:spPr>
        <p:txBody>
          <a:bodyPr wrap="none">
            <a:spAutoFit/>
          </a:bodyPr>
          <a:lstStyle/>
          <a:p>
            <a:r>
              <a:rPr lang="de-DE" dirty="0"/>
              <a:t>Focal patterns</a:t>
            </a:r>
            <a:endParaRPr lang="en-GB" dirty="0"/>
          </a:p>
        </p:txBody>
      </p:sp>
      <p:sp>
        <p:nvSpPr>
          <p:cNvPr id="26" name="Rectangle 25">
            <a:extLst>
              <a:ext uri="{FF2B5EF4-FFF2-40B4-BE49-F238E27FC236}">
                <a16:creationId xmlns:a16="http://schemas.microsoft.com/office/drawing/2014/main" id="{7586D7CE-EDFB-4D2F-9B16-A0C0B66F662F}"/>
              </a:ext>
            </a:extLst>
          </p:cNvPr>
          <p:cNvSpPr/>
          <p:nvPr/>
        </p:nvSpPr>
        <p:spPr>
          <a:xfrm>
            <a:off x="6722519" y="1465877"/>
            <a:ext cx="1629100" cy="369332"/>
          </a:xfrm>
          <a:prstGeom prst="rect">
            <a:avLst/>
          </a:prstGeom>
        </p:spPr>
        <p:txBody>
          <a:bodyPr wrap="none">
            <a:spAutoFit/>
          </a:bodyPr>
          <a:lstStyle/>
          <a:p>
            <a:r>
              <a:rPr lang="de-DE" dirty="0"/>
              <a:t>Global patterns</a:t>
            </a:r>
            <a:endParaRPr lang="en-GB" dirty="0"/>
          </a:p>
        </p:txBody>
      </p:sp>
      <p:sp>
        <p:nvSpPr>
          <p:cNvPr id="27" name="Rectangle 26">
            <a:extLst>
              <a:ext uri="{FF2B5EF4-FFF2-40B4-BE49-F238E27FC236}">
                <a16:creationId xmlns:a16="http://schemas.microsoft.com/office/drawing/2014/main" id="{CCD98567-BD5B-46CE-BD5E-A71565BEDE98}"/>
              </a:ext>
            </a:extLst>
          </p:cNvPr>
          <p:cNvSpPr/>
          <p:nvPr/>
        </p:nvSpPr>
        <p:spPr>
          <a:xfrm>
            <a:off x="223610" y="3548926"/>
            <a:ext cx="8978554" cy="338554"/>
          </a:xfrm>
          <a:prstGeom prst="rect">
            <a:avLst/>
          </a:prstGeom>
        </p:spPr>
        <p:txBody>
          <a:bodyPr wrap="square">
            <a:spAutoFit/>
          </a:bodyPr>
          <a:lstStyle/>
          <a:p>
            <a:pPr marL="285750" indent="-285750">
              <a:buFont typeface="Arial" panose="020B0604020202020204" pitchFamily="34" charset="0"/>
              <a:buChar char="•"/>
            </a:pPr>
            <a:r>
              <a:rPr lang="de-DE" sz="1600" dirty="0"/>
              <a:t>The suggested definiton allows for the detection of patterns irrespective of their orientation</a:t>
            </a:r>
            <a:endParaRPr lang="en-GB" sz="1600" dirty="0"/>
          </a:p>
        </p:txBody>
      </p:sp>
    </p:spTree>
    <p:extLst>
      <p:ext uri="{BB962C8B-B14F-4D97-AF65-F5344CB8AC3E}">
        <p14:creationId xmlns:p14="http://schemas.microsoft.com/office/powerpoint/2010/main" val="230268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10880"/>
            <a:ext cx="847026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t>2.3 </a:t>
            </a:r>
            <a:r>
              <a:rPr sz="2000" b="1" dirty="0">
                <a:latin typeface="Arial"/>
                <a:cs typeface="Arial"/>
              </a:rPr>
              <a:t>What </a:t>
            </a:r>
            <a:r>
              <a:rPr sz="2000" b="1" spc="-5" dirty="0">
                <a:latin typeface="Arial"/>
                <a:cs typeface="Arial"/>
              </a:rPr>
              <a:t>does dense </a:t>
            </a:r>
            <a:r>
              <a:rPr sz="2000" b="1" dirty="0">
                <a:latin typeface="Arial"/>
                <a:cs typeface="Arial"/>
              </a:rPr>
              <a:t>optical flow </a:t>
            </a:r>
            <a:r>
              <a:rPr sz="2000" b="1" spc="-5" dirty="0">
                <a:latin typeface="Arial"/>
                <a:cs typeface="Arial"/>
              </a:rPr>
              <a:t>measure?</a:t>
            </a:r>
            <a:endParaRPr sz="2000" dirty="0">
              <a:latin typeface="Arial"/>
              <a:cs typeface="Arial"/>
            </a:endParaRPr>
          </a:p>
        </p:txBody>
      </p:sp>
      <p:sp>
        <p:nvSpPr>
          <p:cNvPr id="3" name="object 3"/>
          <p:cNvSpPr txBox="1"/>
          <p:nvPr/>
        </p:nvSpPr>
        <p:spPr>
          <a:xfrm>
            <a:off x="339090" y="2243200"/>
            <a:ext cx="5381448" cy="1172116"/>
          </a:xfrm>
          <a:prstGeom prst="rect">
            <a:avLst/>
          </a:prstGeom>
        </p:spPr>
        <p:txBody>
          <a:bodyPr vert="horz" wrap="square" lIns="0" tIns="12700" rIns="0" bIns="0" rtlCol="0">
            <a:spAutoFit/>
          </a:bodyPr>
          <a:lstStyle/>
          <a:p>
            <a:pPr marL="184150" indent="-171450">
              <a:lnSpc>
                <a:spcPct val="100000"/>
              </a:lnSpc>
              <a:spcBef>
                <a:spcPts val="100"/>
              </a:spcBef>
              <a:buFont typeface="Wingdings" panose="05000000000000000000" pitchFamily="2" charset="2"/>
              <a:buChar char="à"/>
            </a:pPr>
            <a:r>
              <a:rPr sz="1200" spc="-5" dirty="0">
                <a:latin typeface="Arial"/>
                <a:cs typeface="Arial"/>
              </a:rPr>
              <a:t>Horn</a:t>
            </a:r>
            <a:r>
              <a:rPr sz="1200" spc="-10" dirty="0">
                <a:latin typeface="Arial"/>
                <a:cs typeface="Arial"/>
              </a:rPr>
              <a:t> </a:t>
            </a:r>
            <a:r>
              <a:rPr sz="1200" dirty="0">
                <a:latin typeface="Arial"/>
                <a:cs typeface="Arial"/>
              </a:rPr>
              <a:t>&amp;</a:t>
            </a:r>
            <a:r>
              <a:rPr sz="1200" spc="5" dirty="0">
                <a:latin typeface="Arial"/>
                <a:cs typeface="Arial"/>
              </a:rPr>
              <a:t> </a:t>
            </a:r>
            <a:r>
              <a:rPr sz="1200" dirty="0">
                <a:latin typeface="Arial"/>
                <a:cs typeface="Arial"/>
              </a:rPr>
              <a:t>Schunck’s</a:t>
            </a:r>
            <a:r>
              <a:rPr sz="1200" spc="-35" dirty="0">
                <a:latin typeface="Arial"/>
                <a:cs typeface="Arial"/>
              </a:rPr>
              <a:t> </a:t>
            </a:r>
            <a:r>
              <a:rPr sz="1200" dirty="0">
                <a:latin typeface="Arial"/>
                <a:cs typeface="Arial"/>
              </a:rPr>
              <a:t>method</a:t>
            </a:r>
            <a:r>
              <a:rPr sz="1200" spc="-45" dirty="0">
                <a:latin typeface="Arial"/>
                <a:cs typeface="Arial"/>
              </a:rPr>
              <a:t> </a:t>
            </a:r>
            <a:r>
              <a:rPr sz="1200" spc="-5" dirty="0">
                <a:latin typeface="Arial"/>
                <a:cs typeface="Arial"/>
              </a:rPr>
              <a:t>is</a:t>
            </a:r>
            <a:r>
              <a:rPr sz="1200" dirty="0">
                <a:latin typeface="Arial"/>
                <a:cs typeface="Arial"/>
              </a:rPr>
              <a:t> </a:t>
            </a:r>
            <a:r>
              <a:rPr sz="1200" spc="-5" dirty="0">
                <a:latin typeface="Arial"/>
                <a:cs typeface="Arial"/>
              </a:rPr>
              <a:t>based</a:t>
            </a:r>
            <a:r>
              <a:rPr sz="1200" spc="-30" dirty="0">
                <a:latin typeface="Arial"/>
                <a:cs typeface="Arial"/>
              </a:rPr>
              <a:t> </a:t>
            </a:r>
            <a:r>
              <a:rPr sz="1200" spc="-5" dirty="0">
                <a:latin typeface="Arial"/>
                <a:cs typeface="Arial"/>
              </a:rPr>
              <a:t>on</a:t>
            </a:r>
            <a:r>
              <a:rPr sz="1200" spc="-10" dirty="0">
                <a:latin typeface="Arial"/>
                <a:cs typeface="Arial"/>
              </a:rPr>
              <a:t> </a:t>
            </a:r>
            <a:r>
              <a:rPr sz="1200" dirty="0">
                <a:latin typeface="Arial"/>
                <a:cs typeface="Arial"/>
              </a:rPr>
              <a:t>the</a:t>
            </a:r>
            <a:r>
              <a:rPr sz="1200" spc="-20" dirty="0">
                <a:latin typeface="Arial"/>
                <a:cs typeface="Arial"/>
              </a:rPr>
              <a:t> </a:t>
            </a:r>
            <a:r>
              <a:rPr sz="1200" spc="-5" dirty="0">
                <a:latin typeface="Arial"/>
                <a:cs typeface="Arial"/>
              </a:rPr>
              <a:t>gradient</a:t>
            </a:r>
            <a:r>
              <a:rPr sz="1200" spc="-20" dirty="0">
                <a:latin typeface="Arial"/>
                <a:cs typeface="Arial"/>
              </a:rPr>
              <a:t> </a:t>
            </a:r>
            <a:r>
              <a:rPr sz="1200" spc="-5" dirty="0">
                <a:latin typeface="Arial"/>
                <a:cs typeface="Arial"/>
              </a:rPr>
              <a:t>in</a:t>
            </a:r>
            <a:r>
              <a:rPr sz="1200" spc="-10" dirty="0">
                <a:latin typeface="Arial"/>
                <a:cs typeface="Arial"/>
              </a:rPr>
              <a:t> </a:t>
            </a:r>
            <a:r>
              <a:rPr sz="1200" dirty="0">
                <a:latin typeface="Arial"/>
                <a:cs typeface="Arial"/>
              </a:rPr>
              <a:t>time</a:t>
            </a:r>
            <a:r>
              <a:rPr lang="en-US" sz="1200" dirty="0">
                <a:latin typeface="Arial"/>
                <a:cs typeface="Arial"/>
              </a:rPr>
              <a:t> (and space)</a:t>
            </a:r>
          </a:p>
          <a:p>
            <a:pPr marL="12700">
              <a:lnSpc>
                <a:spcPct val="100000"/>
              </a:lnSpc>
              <a:spcBef>
                <a:spcPts val="100"/>
              </a:spcBef>
            </a:pPr>
            <a:endParaRPr lang="en-US" sz="1200" dirty="0">
              <a:latin typeface="Arial"/>
              <a:cs typeface="Arial"/>
            </a:endParaRPr>
          </a:p>
          <a:p>
            <a:pPr marL="641350" lvl="1" indent="-171450">
              <a:spcBef>
                <a:spcPts val="100"/>
              </a:spcBef>
              <a:buFont typeface="Wingdings" panose="05000000000000000000" pitchFamily="2" charset="2"/>
              <a:buChar char="à"/>
            </a:pPr>
            <a:r>
              <a:rPr sz="1200" spc="-5" dirty="0">
                <a:latin typeface="Arial"/>
                <a:cs typeface="Arial"/>
              </a:rPr>
              <a:t>Focal </a:t>
            </a:r>
            <a:r>
              <a:rPr sz="1200" dirty="0">
                <a:latin typeface="Arial"/>
                <a:cs typeface="Arial"/>
              </a:rPr>
              <a:t>patterns </a:t>
            </a:r>
            <a:r>
              <a:rPr sz="1200" spc="-5" dirty="0">
                <a:latin typeface="Arial"/>
                <a:cs typeface="Arial"/>
              </a:rPr>
              <a:t>like saddles arguably relate </a:t>
            </a:r>
            <a:r>
              <a:rPr sz="1200" dirty="0">
                <a:latin typeface="Arial"/>
                <a:cs typeface="Arial"/>
              </a:rPr>
              <a:t>to </a:t>
            </a:r>
            <a:r>
              <a:rPr sz="1200" spc="-5" dirty="0">
                <a:latin typeface="Arial"/>
                <a:cs typeface="Arial"/>
              </a:rPr>
              <a:t>a rising peak</a:t>
            </a:r>
            <a:endParaRPr lang="en-US" sz="1200" spc="-5" dirty="0">
              <a:latin typeface="Arial"/>
              <a:cs typeface="Arial"/>
            </a:endParaRPr>
          </a:p>
          <a:p>
            <a:pPr marL="469900" lvl="1">
              <a:spcBef>
                <a:spcPts val="100"/>
              </a:spcBef>
            </a:pPr>
            <a:endParaRPr lang="en-US" sz="1200" spc="-5" dirty="0">
              <a:latin typeface="Arial"/>
              <a:cs typeface="Arial"/>
            </a:endParaRPr>
          </a:p>
          <a:p>
            <a:pPr marL="641350" lvl="1" indent="-171450">
              <a:spcBef>
                <a:spcPts val="100"/>
              </a:spcBef>
              <a:buFont typeface="Wingdings" panose="05000000000000000000" pitchFamily="2" charset="2"/>
              <a:buChar char="à"/>
            </a:pPr>
            <a:r>
              <a:rPr lang="en-GB" sz="1200" spc="-5" dirty="0">
                <a:latin typeface="Arial"/>
                <a:cs typeface="Arial"/>
              </a:rPr>
              <a:t>Spirals might relate </a:t>
            </a:r>
            <a:r>
              <a:rPr lang="en-GB" sz="1200" dirty="0">
                <a:latin typeface="Arial"/>
                <a:cs typeface="Arial"/>
              </a:rPr>
              <a:t>to </a:t>
            </a:r>
            <a:r>
              <a:rPr lang="en-GB" sz="1200" spc="-5" dirty="0">
                <a:latin typeface="Arial"/>
                <a:cs typeface="Arial"/>
              </a:rPr>
              <a:t>activity </a:t>
            </a:r>
            <a:r>
              <a:rPr lang="en-GB" sz="1200" dirty="0">
                <a:latin typeface="Arial"/>
                <a:cs typeface="Arial"/>
              </a:rPr>
              <a:t>that </a:t>
            </a:r>
            <a:r>
              <a:rPr lang="en-GB" sz="1200" spc="-5" dirty="0">
                <a:latin typeface="Arial"/>
                <a:cs typeface="Arial"/>
              </a:rPr>
              <a:t>increases </a:t>
            </a:r>
            <a:r>
              <a:rPr lang="en-GB" sz="1200" dirty="0">
                <a:latin typeface="Arial"/>
                <a:cs typeface="Arial"/>
              </a:rPr>
              <a:t>at some part of the  </a:t>
            </a:r>
            <a:r>
              <a:rPr lang="en-GB" sz="1200" spc="-5" dirty="0">
                <a:latin typeface="Arial"/>
                <a:cs typeface="Arial"/>
              </a:rPr>
              <a:t>neighbourhood and decreases </a:t>
            </a:r>
            <a:r>
              <a:rPr lang="en-GB" sz="1200" dirty="0">
                <a:latin typeface="Arial"/>
                <a:cs typeface="Arial"/>
              </a:rPr>
              <a:t>at</a:t>
            </a:r>
            <a:r>
              <a:rPr lang="en-GB" sz="1200" spc="-100" dirty="0">
                <a:latin typeface="Arial"/>
                <a:cs typeface="Arial"/>
              </a:rPr>
              <a:t> </a:t>
            </a:r>
            <a:r>
              <a:rPr lang="en-GB" sz="1200" dirty="0">
                <a:latin typeface="Arial"/>
                <a:cs typeface="Arial"/>
              </a:rPr>
              <a:t>others.</a:t>
            </a:r>
          </a:p>
        </p:txBody>
      </p:sp>
      <p:sp>
        <p:nvSpPr>
          <p:cNvPr id="5" name="object 5"/>
          <p:cNvSpPr/>
          <p:nvPr/>
        </p:nvSpPr>
        <p:spPr>
          <a:xfrm>
            <a:off x="1728216" y="885901"/>
            <a:ext cx="3218688" cy="30552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34367" y="1366519"/>
            <a:ext cx="4530810" cy="140208"/>
          </a:xfrm>
          <a:prstGeom prst="rect">
            <a:avLst/>
          </a:prstGeom>
          <a:blipFill>
            <a:blip r:embed="rId6" cstate="print"/>
            <a:stretch>
              <a:fillRect/>
            </a:stretch>
          </a:blipFill>
        </p:spPr>
        <p:txBody>
          <a:bodyPr wrap="square" lIns="0" tIns="0" rIns="0" bIns="0" rtlCol="0"/>
          <a:lstStyle/>
          <a:p>
            <a:endParaRPr/>
          </a:p>
        </p:txBody>
      </p:sp>
      <p:grpSp>
        <p:nvGrpSpPr>
          <p:cNvPr id="7" name="object 7"/>
          <p:cNvGrpSpPr/>
          <p:nvPr/>
        </p:nvGrpSpPr>
        <p:grpSpPr>
          <a:xfrm>
            <a:off x="406908" y="1560714"/>
            <a:ext cx="2190115" cy="152400"/>
            <a:chOff x="406908" y="1560714"/>
            <a:chExt cx="2190115" cy="152400"/>
          </a:xfrm>
        </p:grpSpPr>
        <p:sp>
          <p:nvSpPr>
            <p:cNvPr id="8" name="object 8"/>
            <p:cNvSpPr/>
            <p:nvPr/>
          </p:nvSpPr>
          <p:spPr>
            <a:xfrm>
              <a:off x="406908" y="1560714"/>
              <a:ext cx="1380744" cy="152018"/>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824385" y="1577339"/>
              <a:ext cx="772510" cy="132587"/>
            </a:xfrm>
            <a:prstGeom prst="rect">
              <a:avLst/>
            </a:prstGeom>
            <a:blipFill>
              <a:blip r:embed="rId8" cstate="print"/>
              <a:stretch>
                <a:fillRect/>
              </a:stretch>
            </a:blipFill>
          </p:spPr>
          <p:txBody>
            <a:bodyPr wrap="square" lIns="0" tIns="0" rIns="0" bIns="0" rtlCol="0"/>
            <a:lstStyle/>
            <a:p>
              <a:endParaRPr/>
            </a:p>
          </p:txBody>
        </p:sp>
      </p:grpSp>
      <p:sp>
        <p:nvSpPr>
          <p:cNvPr id="10" name="object 10"/>
          <p:cNvSpPr txBox="1"/>
          <p:nvPr/>
        </p:nvSpPr>
        <p:spPr>
          <a:xfrm>
            <a:off x="339090" y="788669"/>
            <a:ext cx="4819015" cy="1000125"/>
          </a:xfrm>
          <a:prstGeom prst="rect">
            <a:avLst/>
          </a:prstGeom>
          <a:ln w="25400">
            <a:solidFill>
              <a:srgbClr val="BCBCBC"/>
            </a:solidFill>
          </a:ln>
        </p:spPr>
        <p:txBody>
          <a:bodyPr vert="horz" wrap="square" lIns="0" tIns="5715" rIns="0" bIns="0" rtlCol="0">
            <a:spAutoFit/>
          </a:bodyPr>
          <a:lstStyle/>
          <a:p>
            <a:pPr>
              <a:lnSpc>
                <a:spcPct val="100000"/>
              </a:lnSpc>
              <a:spcBef>
                <a:spcPts val="45"/>
              </a:spcBef>
            </a:pPr>
            <a:endParaRPr sz="1200">
              <a:latin typeface="Times New Roman"/>
              <a:cs typeface="Times New Roman"/>
            </a:endParaRPr>
          </a:p>
          <a:p>
            <a:pPr marL="111760">
              <a:lnSpc>
                <a:spcPct val="100000"/>
              </a:lnSpc>
            </a:pPr>
            <a:r>
              <a:rPr sz="800" dirty="0">
                <a:latin typeface="Arial"/>
                <a:cs typeface="Arial"/>
              </a:rPr>
              <a:t>Minimize </a:t>
            </a:r>
            <a:r>
              <a:rPr sz="800" spc="-5" dirty="0">
                <a:latin typeface="Arial"/>
                <a:cs typeface="Arial"/>
              </a:rPr>
              <a:t>Energy</a:t>
            </a:r>
            <a:r>
              <a:rPr sz="800" spc="-20" dirty="0">
                <a:latin typeface="Arial"/>
                <a:cs typeface="Arial"/>
              </a:rPr>
              <a:t> </a:t>
            </a:r>
            <a:r>
              <a:rPr sz="800" spc="-5" dirty="0">
                <a:latin typeface="Arial"/>
                <a:cs typeface="Arial"/>
              </a:rPr>
              <a:t>functional</a:t>
            </a:r>
            <a:endParaRPr sz="80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2" name="object 12"/>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3" name="object 13"/>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9</a:t>
            </a:fld>
            <a:endParaRPr dirty="0"/>
          </a:p>
        </p:txBody>
      </p:sp>
      <p:pic>
        <p:nvPicPr>
          <p:cNvPr id="14" name="simulation_growing_peak">
            <a:hlinkClick r:id="" action="ppaction://media"/>
            <a:extLst>
              <a:ext uri="{FF2B5EF4-FFF2-40B4-BE49-F238E27FC236}">
                <a16:creationId xmlns:a16="http://schemas.microsoft.com/office/drawing/2014/main" id="{168B2968-FC66-488A-BA7E-2DAB9E29F0F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595939" y="788669"/>
            <a:ext cx="3285507" cy="3285507"/>
          </a:xfrm>
          <a:prstGeom prst="rect">
            <a:avLst/>
          </a:prstGeom>
        </p:spPr>
      </p:pic>
      <p:sp>
        <p:nvSpPr>
          <p:cNvPr id="17" name="Rectangle 16">
            <a:extLst>
              <a:ext uri="{FF2B5EF4-FFF2-40B4-BE49-F238E27FC236}">
                <a16:creationId xmlns:a16="http://schemas.microsoft.com/office/drawing/2014/main" id="{367DCD81-25A0-45B0-93E3-EDA4FF58EEDC}"/>
              </a:ext>
            </a:extLst>
          </p:cNvPr>
          <p:cNvSpPr/>
          <p:nvPr/>
        </p:nvSpPr>
        <p:spPr>
          <a:xfrm>
            <a:off x="159512" y="4074176"/>
            <a:ext cx="9375552" cy="646331"/>
          </a:xfrm>
          <a:prstGeom prst="rect">
            <a:avLst/>
          </a:prstGeom>
        </p:spPr>
        <p:txBody>
          <a:bodyPr wrap="square">
            <a:spAutoFit/>
          </a:bodyPr>
          <a:lstStyle/>
          <a:p>
            <a:pPr marL="12700">
              <a:lnSpc>
                <a:spcPct val="100000"/>
              </a:lnSpc>
              <a:spcBef>
                <a:spcPts val="5"/>
              </a:spcBef>
              <a:tabLst>
                <a:tab pos="299085" algn="l"/>
              </a:tabLst>
            </a:pPr>
            <a:r>
              <a:rPr lang="en-GB" b="1" spc="-5" dirty="0">
                <a:latin typeface="Arial"/>
                <a:cs typeface="Arial"/>
              </a:rPr>
              <a:t>Patterns </a:t>
            </a:r>
            <a:r>
              <a:rPr lang="en-GB" b="1" dirty="0">
                <a:latin typeface="Arial"/>
                <a:cs typeface="Arial"/>
              </a:rPr>
              <a:t>in dense </a:t>
            </a:r>
            <a:r>
              <a:rPr lang="en-GB" b="1" spc="-5" dirty="0">
                <a:latin typeface="Arial"/>
                <a:cs typeface="Arial"/>
              </a:rPr>
              <a:t>optical </a:t>
            </a:r>
            <a:r>
              <a:rPr lang="en-GB" b="1" dirty="0">
                <a:latin typeface="Arial"/>
                <a:cs typeface="Arial"/>
              </a:rPr>
              <a:t>flow do </a:t>
            </a:r>
            <a:r>
              <a:rPr lang="en-GB" b="1" spc="-5" dirty="0">
                <a:latin typeface="Arial"/>
                <a:cs typeface="Arial"/>
              </a:rPr>
              <a:t>not necessarily </a:t>
            </a:r>
            <a:r>
              <a:rPr lang="en-GB" b="1" dirty="0">
                <a:latin typeface="Arial"/>
                <a:cs typeface="Arial"/>
              </a:rPr>
              <a:t>capture</a:t>
            </a:r>
            <a:r>
              <a:rPr lang="en-GB" b="1" spc="-10" dirty="0">
                <a:latin typeface="Arial"/>
                <a:cs typeface="Arial"/>
              </a:rPr>
              <a:t> </a:t>
            </a:r>
            <a:r>
              <a:rPr lang="en-GB" b="1" spc="-5" dirty="0">
                <a:latin typeface="Arial"/>
                <a:cs typeface="Arial"/>
              </a:rPr>
              <a:t>motion</a:t>
            </a:r>
            <a:endParaRPr lang="en-GB" spc="-5" dirty="0">
              <a:latin typeface="Arial"/>
              <a:cs typeface="Arial"/>
            </a:endParaRPr>
          </a:p>
          <a:p>
            <a:pPr marL="12700">
              <a:lnSpc>
                <a:spcPct val="100000"/>
              </a:lnSpc>
              <a:spcBef>
                <a:spcPts val="5"/>
              </a:spcBef>
              <a:tabLst>
                <a:tab pos="299085" algn="l"/>
              </a:tabLst>
            </a:pPr>
            <a:r>
              <a:rPr lang="en-GB" b="1" dirty="0">
                <a:latin typeface="Arial"/>
                <a:cs typeface="Arial"/>
              </a:rPr>
              <a:t>Focal </a:t>
            </a:r>
            <a:r>
              <a:rPr lang="en-GB" b="1" spc="-5" dirty="0">
                <a:latin typeface="Arial"/>
                <a:cs typeface="Arial"/>
              </a:rPr>
              <a:t>patterns </a:t>
            </a:r>
            <a:r>
              <a:rPr lang="en-GB" b="1" dirty="0">
                <a:latin typeface="Arial"/>
                <a:cs typeface="Arial"/>
              </a:rPr>
              <a:t>do arguably not relate to </a:t>
            </a:r>
            <a:r>
              <a:rPr lang="en-GB" b="1" spc="-5" dirty="0">
                <a:latin typeface="Arial"/>
                <a:cs typeface="Arial"/>
              </a:rPr>
              <a:t>velocities </a:t>
            </a:r>
            <a:r>
              <a:rPr lang="en-GB" b="1" dirty="0">
                <a:latin typeface="Arial"/>
                <a:cs typeface="Arial"/>
              </a:rPr>
              <a:t>of </a:t>
            </a:r>
            <a:r>
              <a:rPr lang="en-GB" b="1" spc="-5" dirty="0">
                <a:latin typeface="Arial"/>
                <a:cs typeface="Arial"/>
              </a:rPr>
              <a:t>travelling</a:t>
            </a:r>
            <a:r>
              <a:rPr lang="en-GB" b="1" spc="30" dirty="0">
                <a:latin typeface="Arial"/>
                <a:cs typeface="Arial"/>
              </a:rPr>
              <a:t> </a:t>
            </a:r>
            <a:r>
              <a:rPr lang="en-GB" b="1" dirty="0">
                <a:latin typeface="Arial"/>
                <a:cs typeface="Arial"/>
              </a:rPr>
              <a:t>signals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4352</TotalTime>
  <Words>3231</Words>
  <Application>Microsoft Office PowerPoint</Application>
  <PresentationFormat>On-screen Show (16:9)</PresentationFormat>
  <Paragraphs>497</Paragraphs>
  <Slides>36</Slides>
  <Notes>10</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Carlito</vt:lpstr>
      <vt:lpstr>Times New Roman</vt:lpstr>
      <vt:lpstr>Wingdings</vt:lpstr>
      <vt:lpstr>Office Theme</vt:lpstr>
      <vt:lpstr>PowerPoint Presentation</vt:lpstr>
      <vt:lpstr>PowerPoint Presentation</vt:lpstr>
      <vt:lpstr>PowerPoint Presentation</vt:lpstr>
      <vt:lpstr>1. Motivation &amp; interest of research</vt:lpstr>
      <vt:lpstr>1. Motivation &amp; interest of research</vt:lpstr>
      <vt:lpstr>PowerPoint Presentation</vt:lpstr>
      <vt:lpstr>2.1 What are temporospatial patterns?</vt:lpstr>
      <vt:lpstr>2.2 Temporospatial patterns in optical flow</vt:lpstr>
      <vt:lpstr>2.3 What does dense optical flow measure?</vt:lpstr>
      <vt:lpstr>2.3 What does dense optical flow measure?</vt:lpstr>
      <vt:lpstr> 2.4 Why optical flow?</vt:lpstr>
      <vt:lpstr>PowerPoint Presentation</vt:lpstr>
      <vt:lpstr>3. Filtering and preprocessing</vt:lpstr>
      <vt:lpstr>PowerPoint Presentation</vt:lpstr>
      <vt:lpstr>3.2 Cluster tracking for details in microscopic patterns</vt:lpstr>
      <vt:lpstr>3.2 Cluster tracking for details in microscopic patterns</vt:lpstr>
      <vt:lpstr>3.2 Cluster tracking for details in microscopic patterns</vt:lpstr>
      <vt:lpstr>3.3 Contrast to expected frames</vt:lpstr>
      <vt:lpstr>3.3 Contrast to expected frames</vt:lpstr>
      <vt:lpstr>3.3 Contrast to expected frames</vt:lpstr>
      <vt:lpstr>PowerPoint Presentation</vt:lpstr>
      <vt:lpstr>4.1 Autoencoders and regional scale temporospatial patterns</vt:lpstr>
      <vt:lpstr>PowerPoint Presentation</vt:lpstr>
      <vt:lpstr>4.2 Autoencoders: Global scale temporospatial patterns</vt:lpstr>
      <vt:lpstr>PowerPoint Presentation</vt:lpstr>
      <vt:lpstr>PowerPoint Presentation</vt:lpstr>
      <vt:lpstr>PowerPoint Presentation</vt:lpstr>
      <vt:lpstr>5. A metric for the complexity of brain activity?</vt:lpstr>
      <vt:lpstr>PowerPoint Presentation</vt:lpstr>
      <vt:lpstr>7. A metric for the complexity of brain activity?</vt:lpstr>
      <vt:lpstr>PowerPoint Presentation</vt:lpstr>
      <vt:lpstr>PowerPoint Presentation</vt:lpstr>
      <vt:lpstr>Preprocessing &amp; vector field computation</vt:lpstr>
      <vt:lpstr>6.2 Optical flow for macroscopic patterns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Gerstenberger</dc:creator>
  <cp:lastModifiedBy>Michael Gerstenberger</cp:lastModifiedBy>
  <cp:revision>89</cp:revision>
  <dcterms:created xsi:type="dcterms:W3CDTF">2020-06-09T14:49:43Z</dcterms:created>
  <dcterms:modified xsi:type="dcterms:W3CDTF">2020-06-17T22:13:05Z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2020-06-08T00:00:00Z</vt:filetime>
  </property>
  <property fmtid="{D5CDD505-2E9C-101B-9397-08002B2CF9AE}" pid="3" name="Creator">
    <vt:lpwstr>Microsoft® PowerPoint® for Microsoft 365</vt:lpwstr>
  </property>
  <property fmtid="{D5CDD505-2E9C-101B-9397-08002B2CF9AE}" pid="4" name="LastSaved">
    <vt:filetime>2020-06-09T00:00:00Z</vt:filetime>
  </property>
</Properties>
</file>